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74"/>
  </p:notesMasterIdLst>
  <p:handoutMasterIdLst>
    <p:handoutMasterId r:id="rId75"/>
  </p:handoutMasterIdLst>
  <p:sldIdLst>
    <p:sldId id="256" r:id="rId2"/>
    <p:sldId id="614" r:id="rId3"/>
    <p:sldId id="672" r:id="rId4"/>
    <p:sldId id="673" r:id="rId5"/>
    <p:sldId id="674" r:id="rId6"/>
    <p:sldId id="675" r:id="rId7"/>
    <p:sldId id="676" r:id="rId8"/>
    <p:sldId id="677" r:id="rId9"/>
    <p:sldId id="656" r:id="rId10"/>
    <p:sldId id="657" r:id="rId11"/>
    <p:sldId id="653" r:id="rId12"/>
    <p:sldId id="654" r:id="rId13"/>
    <p:sldId id="655" r:id="rId14"/>
    <p:sldId id="615" r:id="rId15"/>
    <p:sldId id="616" r:id="rId16"/>
    <p:sldId id="617" r:id="rId17"/>
    <p:sldId id="618" r:id="rId18"/>
    <p:sldId id="619" r:id="rId19"/>
    <p:sldId id="671" r:id="rId20"/>
    <p:sldId id="620" r:id="rId21"/>
    <p:sldId id="621" r:id="rId22"/>
    <p:sldId id="622" r:id="rId23"/>
    <p:sldId id="668" r:id="rId24"/>
    <p:sldId id="623" r:id="rId25"/>
    <p:sldId id="626" r:id="rId26"/>
    <p:sldId id="628" r:id="rId27"/>
    <p:sldId id="629" r:id="rId28"/>
    <p:sldId id="678" r:id="rId29"/>
    <p:sldId id="641" r:id="rId30"/>
    <p:sldId id="658" r:id="rId31"/>
    <p:sldId id="642" r:id="rId32"/>
    <p:sldId id="669" r:id="rId33"/>
    <p:sldId id="643" r:id="rId34"/>
    <p:sldId id="509" r:id="rId35"/>
    <p:sldId id="510" r:id="rId36"/>
    <p:sldId id="511" r:id="rId37"/>
    <p:sldId id="512" r:id="rId38"/>
    <p:sldId id="513" r:id="rId39"/>
    <p:sldId id="514" r:id="rId40"/>
    <p:sldId id="652" r:id="rId41"/>
    <p:sldId id="516" r:id="rId42"/>
    <p:sldId id="517" r:id="rId43"/>
    <p:sldId id="521" r:id="rId44"/>
    <p:sldId id="522" r:id="rId45"/>
    <p:sldId id="523" r:id="rId46"/>
    <p:sldId id="524" r:id="rId47"/>
    <p:sldId id="525" r:id="rId48"/>
    <p:sldId id="527" r:id="rId49"/>
    <p:sldId id="529" r:id="rId50"/>
    <p:sldId id="662" r:id="rId51"/>
    <p:sldId id="664" r:id="rId52"/>
    <p:sldId id="665" r:id="rId53"/>
    <p:sldId id="666" r:id="rId54"/>
    <p:sldId id="531" r:id="rId55"/>
    <p:sldId id="532" r:id="rId56"/>
    <p:sldId id="533" r:id="rId57"/>
    <p:sldId id="534" r:id="rId58"/>
    <p:sldId id="667" r:id="rId59"/>
    <p:sldId id="535" r:id="rId60"/>
    <p:sldId id="680" r:id="rId61"/>
    <p:sldId id="542" r:id="rId62"/>
    <p:sldId id="553" r:id="rId63"/>
    <p:sldId id="679" r:id="rId64"/>
    <p:sldId id="670" r:id="rId65"/>
    <p:sldId id="563" r:id="rId66"/>
    <p:sldId id="570" r:id="rId67"/>
    <p:sldId id="573" r:id="rId68"/>
    <p:sldId id="574" r:id="rId69"/>
    <p:sldId id="579" r:id="rId70"/>
    <p:sldId id="582" r:id="rId71"/>
    <p:sldId id="583" r:id="rId72"/>
    <p:sldId id="659" r:id="rId73"/>
  </p:sldIdLst>
  <p:sldSz cx="9144000" cy="6858000" type="screen4x3"/>
  <p:notesSz cx="9296400" cy="7010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3735" autoAdjust="0"/>
  </p:normalViewPr>
  <p:slideViewPr>
    <p:cSldViewPr>
      <p:cViewPr varScale="1">
        <p:scale>
          <a:sx n="109" d="100"/>
          <a:sy n="109" d="100"/>
        </p:scale>
        <p:origin x="129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1" d="100"/>
          <a:sy n="81" d="100"/>
        </p:scale>
        <p:origin x="205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21E4EF-FB42-4DA3-A9A3-FE408332C0DE}" type="doc">
      <dgm:prSet loTypeId="urn:microsoft.com/office/officeart/2005/8/layout/pyramid1" loCatId="pyramid" qsTypeId="urn:microsoft.com/office/officeart/2005/8/quickstyle/simple1" qsCatId="simple" csTypeId="urn:microsoft.com/office/officeart/2005/8/colors/accent1_2" csCatId="accent1" phldr="1"/>
      <dgm:spPr/>
    </dgm:pt>
    <dgm:pt modelId="{1D80E1B8-1DAF-48BD-85EF-0D8FDFB267E2}">
      <dgm:prSet phldrT="[Text]" custT="1"/>
      <dgm:spPr>
        <a:solidFill>
          <a:schemeClr val="accent2"/>
        </a:solidFill>
      </dgm:spPr>
      <dgm:t>
        <a:bodyPr/>
        <a:lstStyle/>
        <a:p>
          <a:endParaRPr lang="en-US" sz="2800" noProof="0" dirty="0" smtClean="0">
            <a:solidFill>
              <a:srgbClr val="FFFF00"/>
            </a:solidFill>
          </a:endParaRPr>
        </a:p>
        <a:p>
          <a:r>
            <a:rPr lang="sq-AL" sz="2800" noProof="0" dirty="0" smtClean="0">
              <a:solidFill>
                <a:schemeClr val="tx1"/>
              </a:solidFill>
              <a:latin typeface="Times New Roman" pitchFamily="18" charset="0"/>
              <a:cs typeface="Times New Roman" pitchFamily="18" charset="0"/>
            </a:rPr>
            <a:t>Ligji</a:t>
          </a:r>
          <a:endParaRPr lang="sq-AL" sz="2800" noProof="0" dirty="0">
            <a:solidFill>
              <a:schemeClr val="tx1"/>
            </a:solidFill>
            <a:latin typeface="Times New Roman" pitchFamily="18" charset="0"/>
            <a:cs typeface="Times New Roman" pitchFamily="18" charset="0"/>
          </a:endParaRPr>
        </a:p>
      </dgm:t>
    </dgm:pt>
    <dgm:pt modelId="{CC54AEB0-DFE3-49DA-9D03-000EC54D6B23}" type="parTrans" cxnId="{0D84FC89-F79F-4E04-B3FC-648F3D27B5E9}">
      <dgm:prSet/>
      <dgm:spPr/>
      <dgm:t>
        <a:bodyPr/>
        <a:lstStyle/>
        <a:p>
          <a:endParaRPr lang="en-US"/>
        </a:p>
      </dgm:t>
    </dgm:pt>
    <dgm:pt modelId="{C4D278A0-4130-4A7B-A58A-2377758B50F4}" type="sibTrans" cxnId="{0D84FC89-F79F-4E04-B3FC-648F3D27B5E9}">
      <dgm:prSet/>
      <dgm:spPr/>
      <dgm:t>
        <a:bodyPr/>
        <a:lstStyle/>
        <a:p>
          <a:endParaRPr lang="en-US"/>
        </a:p>
      </dgm:t>
    </dgm:pt>
    <dgm:pt modelId="{1781436C-4D7F-44D2-B138-210446B2D031}">
      <dgm:prSet phldrT="[Text]" custT="1"/>
      <dgm:spPr>
        <a:solidFill>
          <a:schemeClr val="accent2">
            <a:lumMod val="40000"/>
            <a:lumOff val="60000"/>
          </a:schemeClr>
        </a:solidFill>
      </dgm:spPr>
      <dgm:t>
        <a:bodyPr/>
        <a:lstStyle/>
        <a:p>
          <a:r>
            <a:rPr lang="sq-AL" sz="2800" noProof="0" dirty="0" smtClean="0">
              <a:solidFill>
                <a:schemeClr val="tx1"/>
              </a:solidFill>
              <a:latin typeface="Times New Roman" pitchFamily="18" charset="0"/>
              <a:cs typeface="Times New Roman" pitchFamily="18" charset="0"/>
            </a:rPr>
            <a:t>Legjislacioni dytësor</a:t>
          </a:r>
          <a:endParaRPr lang="sq-AL" sz="2800" noProof="0" dirty="0">
            <a:solidFill>
              <a:schemeClr val="tx1"/>
            </a:solidFill>
            <a:latin typeface="Times New Roman" pitchFamily="18" charset="0"/>
            <a:cs typeface="Times New Roman" pitchFamily="18" charset="0"/>
          </a:endParaRPr>
        </a:p>
      </dgm:t>
    </dgm:pt>
    <dgm:pt modelId="{0D9C63AC-84A4-4540-BB29-D2FE0B95F23F}" type="parTrans" cxnId="{083C5A94-35BB-49F6-9E09-84174D31E618}">
      <dgm:prSet/>
      <dgm:spPr/>
      <dgm:t>
        <a:bodyPr/>
        <a:lstStyle/>
        <a:p>
          <a:endParaRPr lang="en-US"/>
        </a:p>
      </dgm:t>
    </dgm:pt>
    <dgm:pt modelId="{8AD3B330-C84D-4F0C-9DC0-315AFB3252E8}" type="sibTrans" cxnId="{083C5A94-35BB-49F6-9E09-84174D31E618}">
      <dgm:prSet/>
      <dgm:spPr/>
      <dgm:t>
        <a:bodyPr/>
        <a:lstStyle/>
        <a:p>
          <a:endParaRPr lang="en-US"/>
        </a:p>
      </dgm:t>
    </dgm:pt>
    <dgm:pt modelId="{CCCF7D97-3343-4252-AF5C-75240447C7B3}">
      <dgm:prSet phldrT="[Text]" custT="1"/>
      <dgm:spPr/>
      <dgm:t>
        <a:bodyPr/>
        <a:lstStyle/>
        <a:p>
          <a:r>
            <a:rPr lang="sq-AL" sz="2800" noProof="0" dirty="0" smtClean="0">
              <a:solidFill>
                <a:schemeClr val="tx1"/>
              </a:solidFill>
              <a:latin typeface="Times New Roman" pitchFamily="18" charset="0"/>
              <a:cs typeface="Times New Roman" pitchFamily="18" charset="0"/>
            </a:rPr>
            <a:t>Dokumentet standarde</a:t>
          </a:r>
          <a:endParaRPr lang="sq-AL" sz="2800" noProof="0" dirty="0">
            <a:solidFill>
              <a:schemeClr val="tx1"/>
            </a:solidFill>
            <a:latin typeface="Times New Roman" pitchFamily="18" charset="0"/>
            <a:cs typeface="Times New Roman" pitchFamily="18" charset="0"/>
          </a:endParaRPr>
        </a:p>
      </dgm:t>
    </dgm:pt>
    <dgm:pt modelId="{D1ED87EF-964C-4B35-A584-F742139B4A53}" type="parTrans" cxnId="{E38A193B-504C-45BD-A07D-CAB8EA2BB6C5}">
      <dgm:prSet/>
      <dgm:spPr/>
      <dgm:t>
        <a:bodyPr/>
        <a:lstStyle/>
        <a:p>
          <a:endParaRPr lang="en-US"/>
        </a:p>
      </dgm:t>
    </dgm:pt>
    <dgm:pt modelId="{5B69F9A2-C640-42C6-B4DE-2F0F2D66E035}" type="sibTrans" cxnId="{E38A193B-504C-45BD-A07D-CAB8EA2BB6C5}">
      <dgm:prSet/>
      <dgm:spPr/>
      <dgm:t>
        <a:bodyPr/>
        <a:lstStyle/>
        <a:p>
          <a:endParaRPr lang="en-US"/>
        </a:p>
      </dgm:t>
    </dgm:pt>
    <dgm:pt modelId="{394F1B26-D143-40CB-9789-1F0F7D29007E}" type="pres">
      <dgm:prSet presAssocID="{0B21E4EF-FB42-4DA3-A9A3-FE408332C0DE}" presName="Name0" presStyleCnt="0">
        <dgm:presLayoutVars>
          <dgm:dir/>
          <dgm:animLvl val="lvl"/>
          <dgm:resizeHandles val="exact"/>
        </dgm:presLayoutVars>
      </dgm:prSet>
      <dgm:spPr/>
    </dgm:pt>
    <dgm:pt modelId="{B63D66B5-E038-4232-806F-71353347743A}" type="pres">
      <dgm:prSet presAssocID="{1D80E1B8-1DAF-48BD-85EF-0D8FDFB267E2}" presName="Name8" presStyleCnt="0"/>
      <dgm:spPr/>
    </dgm:pt>
    <dgm:pt modelId="{EEA73ED5-C2A2-479F-B910-19866504A4BA}" type="pres">
      <dgm:prSet presAssocID="{1D80E1B8-1DAF-48BD-85EF-0D8FDFB267E2}" presName="level" presStyleLbl="node1" presStyleIdx="0" presStyleCnt="3">
        <dgm:presLayoutVars>
          <dgm:chMax val="1"/>
          <dgm:bulletEnabled val="1"/>
        </dgm:presLayoutVars>
      </dgm:prSet>
      <dgm:spPr/>
      <dgm:t>
        <a:bodyPr/>
        <a:lstStyle/>
        <a:p>
          <a:endParaRPr lang="en-US"/>
        </a:p>
      </dgm:t>
    </dgm:pt>
    <dgm:pt modelId="{E75BB4E5-EB18-454B-B8BE-0A1E8E12BF4D}" type="pres">
      <dgm:prSet presAssocID="{1D80E1B8-1DAF-48BD-85EF-0D8FDFB267E2}" presName="levelTx" presStyleLbl="revTx" presStyleIdx="0" presStyleCnt="0">
        <dgm:presLayoutVars>
          <dgm:chMax val="1"/>
          <dgm:bulletEnabled val="1"/>
        </dgm:presLayoutVars>
      </dgm:prSet>
      <dgm:spPr/>
      <dgm:t>
        <a:bodyPr/>
        <a:lstStyle/>
        <a:p>
          <a:endParaRPr lang="en-US"/>
        </a:p>
      </dgm:t>
    </dgm:pt>
    <dgm:pt modelId="{9BB04FFA-F2BE-4D68-A761-866D7DD74DE5}" type="pres">
      <dgm:prSet presAssocID="{1781436C-4D7F-44D2-B138-210446B2D031}" presName="Name8" presStyleCnt="0"/>
      <dgm:spPr/>
    </dgm:pt>
    <dgm:pt modelId="{B831125B-9921-44D3-A6CA-80961DBCE403}" type="pres">
      <dgm:prSet presAssocID="{1781436C-4D7F-44D2-B138-210446B2D031}" presName="level" presStyleLbl="node1" presStyleIdx="1" presStyleCnt="3" custLinFactNeighborX="0">
        <dgm:presLayoutVars>
          <dgm:chMax val="1"/>
          <dgm:bulletEnabled val="1"/>
        </dgm:presLayoutVars>
      </dgm:prSet>
      <dgm:spPr/>
      <dgm:t>
        <a:bodyPr/>
        <a:lstStyle/>
        <a:p>
          <a:endParaRPr lang="en-US"/>
        </a:p>
      </dgm:t>
    </dgm:pt>
    <dgm:pt modelId="{BBB9A8BE-226F-44C5-BEDF-4704AAA64ACC}" type="pres">
      <dgm:prSet presAssocID="{1781436C-4D7F-44D2-B138-210446B2D031}" presName="levelTx" presStyleLbl="revTx" presStyleIdx="0" presStyleCnt="0">
        <dgm:presLayoutVars>
          <dgm:chMax val="1"/>
          <dgm:bulletEnabled val="1"/>
        </dgm:presLayoutVars>
      </dgm:prSet>
      <dgm:spPr/>
      <dgm:t>
        <a:bodyPr/>
        <a:lstStyle/>
        <a:p>
          <a:endParaRPr lang="en-US"/>
        </a:p>
      </dgm:t>
    </dgm:pt>
    <dgm:pt modelId="{5A55CF07-D952-4365-9CF5-80F292E0818F}" type="pres">
      <dgm:prSet presAssocID="{CCCF7D97-3343-4252-AF5C-75240447C7B3}" presName="Name8" presStyleCnt="0"/>
      <dgm:spPr/>
    </dgm:pt>
    <dgm:pt modelId="{328E09C0-1950-4FB4-A283-35BE094421FA}" type="pres">
      <dgm:prSet presAssocID="{CCCF7D97-3343-4252-AF5C-75240447C7B3}" presName="level" presStyleLbl="node1" presStyleIdx="2" presStyleCnt="3" custLinFactNeighborY="4574">
        <dgm:presLayoutVars>
          <dgm:chMax val="1"/>
          <dgm:bulletEnabled val="1"/>
        </dgm:presLayoutVars>
      </dgm:prSet>
      <dgm:spPr/>
      <dgm:t>
        <a:bodyPr/>
        <a:lstStyle/>
        <a:p>
          <a:endParaRPr lang="en-US"/>
        </a:p>
      </dgm:t>
    </dgm:pt>
    <dgm:pt modelId="{93B59C24-AF73-4CC5-A6B1-D047924323BF}" type="pres">
      <dgm:prSet presAssocID="{CCCF7D97-3343-4252-AF5C-75240447C7B3}" presName="levelTx" presStyleLbl="revTx" presStyleIdx="0" presStyleCnt="0">
        <dgm:presLayoutVars>
          <dgm:chMax val="1"/>
          <dgm:bulletEnabled val="1"/>
        </dgm:presLayoutVars>
      </dgm:prSet>
      <dgm:spPr/>
      <dgm:t>
        <a:bodyPr/>
        <a:lstStyle/>
        <a:p>
          <a:endParaRPr lang="en-US"/>
        </a:p>
      </dgm:t>
    </dgm:pt>
  </dgm:ptLst>
  <dgm:cxnLst>
    <dgm:cxn modelId="{3F17752C-BEE3-4C57-9903-3BB688A806EE}" type="presOf" srcId="{CCCF7D97-3343-4252-AF5C-75240447C7B3}" destId="{328E09C0-1950-4FB4-A283-35BE094421FA}" srcOrd="0" destOrd="0" presId="urn:microsoft.com/office/officeart/2005/8/layout/pyramid1"/>
    <dgm:cxn modelId="{0D84FC89-F79F-4E04-B3FC-648F3D27B5E9}" srcId="{0B21E4EF-FB42-4DA3-A9A3-FE408332C0DE}" destId="{1D80E1B8-1DAF-48BD-85EF-0D8FDFB267E2}" srcOrd="0" destOrd="0" parTransId="{CC54AEB0-DFE3-49DA-9D03-000EC54D6B23}" sibTransId="{C4D278A0-4130-4A7B-A58A-2377758B50F4}"/>
    <dgm:cxn modelId="{083C5A94-35BB-49F6-9E09-84174D31E618}" srcId="{0B21E4EF-FB42-4DA3-A9A3-FE408332C0DE}" destId="{1781436C-4D7F-44D2-B138-210446B2D031}" srcOrd="1" destOrd="0" parTransId="{0D9C63AC-84A4-4540-BB29-D2FE0B95F23F}" sibTransId="{8AD3B330-C84D-4F0C-9DC0-315AFB3252E8}"/>
    <dgm:cxn modelId="{DF7A3C8F-36D4-45B4-A3DE-C5CDCBFBB58B}" type="presOf" srcId="{CCCF7D97-3343-4252-AF5C-75240447C7B3}" destId="{93B59C24-AF73-4CC5-A6B1-D047924323BF}" srcOrd="1" destOrd="0" presId="urn:microsoft.com/office/officeart/2005/8/layout/pyramid1"/>
    <dgm:cxn modelId="{16B5B60D-76F8-42F6-A9CE-20B42D3DD13E}" type="presOf" srcId="{1D80E1B8-1DAF-48BD-85EF-0D8FDFB267E2}" destId="{E75BB4E5-EB18-454B-B8BE-0A1E8E12BF4D}" srcOrd="1" destOrd="0" presId="urn:microsoft.com/office/officeart/2005/8/layout/pyramid1"/>
    <dgm:cxn modelId="{81DF06B2-C8B3-4832-8A0D-136F7672675B}" type="presOf" srcId="{0B21E4EF-FB42-4DA3-A9A3-FE408332C0DE}" destId="{394F1B26-D143-40CB-9789-1F0F7D29007E}" srcOrd="0" destOrd="0" presId="urn:microsoft.com/office/officeart/2005/8/layout/pyramid1"/>
    <dgm:cxn modelId="{21C1C076-BDF7-4A6C-9E9C-DC26BE07DB97}" type="presOf" srcId="{1D80E1B8-1DAF-48BD-85EF-0D8FDFB267E2}" destId="{EEA73ED5-C2A2-479F-B910-19866504A4BA}" srcOrd="0" destOrd="0" presId="urn:microsoft.com/office/officeart/2005/8/layout/pyramid1"/>
    <dgm:cxn modelId="{F2C15AAE-5491-41F9-B8A1-73A14EE7581D}" type="presOf" srcId="{1781436C-4D7F-44D2-B138-210446B2D031}" destId="{BBB9A8BE-226F-44C5-BEDF-4704AAA64ACC}" srcOrd="1" destOrd="0" presId="urn:microsoft.com/office/officeart/2005/8/layout/pyramid1"/>
    <dgm:cxn modelId="{E38A193B-504C-45BD-A07D-CAB8EA2BB6C5}" srcId="{0B21E4EF-FB42-4DA3-A9A3-FE408332C0DE}" destId="{CCCF7D97-3343-4252-AF5C-75240447C7B3}" srcOrd="2" destOrd="0" parTransId="{D1ED87EF-964C-4B35-A584-F742139B4A53}" sibTransId="{5B69F9A2-C640-42C6-B4DE-2F0F2D66E035}"/>
    <dgm:cxn modelId="{8C4A62C6-1CE9-44C8-B412-1CDBD8BBF03B}" type="presOf" srcId="{1781436C-4D7F-44D2-B138-210446B2D031}" destId="{B831125B-9921-44D3-A6CA-80961DBCE403}" srcOrd="0" destOrd="0" presId="urn:microsoft.com/office/officeart/2005/8/layout/pyramid1"/>
    <dgm:cxn modelId="{C309031B-08F9-46C3-841E-540F41766F3A}" type="presParOf" srcId="{394F1B26-D143-40CB-9789-1F0F7D29007E}" destId="{B63D66B5-E038-4232-806F-71353347743A}" srcOrd="0" destOrd="0" presId="urn:microsoft.com/office/officeart/2005/8/layout/pyramid1"/>
    <dgm:cxn modelId="{DB36D941-E048-465B-9C72-39F41CE1DF0D}" type="presParOf" srcId="{B63D66B5-E038-4232-806F-71353347743A}" destId="{EEA73ED5-C2A2-479F-B910-19866504A4BA}" srcOrd="0" destOrd="0" presId="urn:microsoft.com/office/officeart/2005/8/layout/pyramid1"/>
    <dgm:cxn modelId="{E4DE39B4-63B2-4B28-BB95-CEC958F543AE}" type="presParOf" srcId="{B63D66B5-E038-4232-806F-71353347743A}" destId="{E75BB4E5-EB18-454B-B8BE-0A1E8E12BF4D}" srcOrd="1" destOrd="0" presId="urn:microsoft.com/office/officeart/2005/8/layout/pyramid1"/>
    <dgm:cxn modelId="{EC6B664E-E4F9-4407-A212-F8FAEB5DC5C9}" type="presParOf" srcId="{394F1B26-D143-40CB-9789-1F0F7D29007E}" destId="{9BB04FFA-F2BE-4D68-A761-866D7DD74DE5}" srcOrd="1" destOrd="0" presId="urn:microsoft.com/office/officeart/2005/8/layout/pyramid1"/>
    <dgm:cxn modelId="{1FFD39D5-EB44-4F38-95D2-F425AD0F99E3}" type="presParOf" srcId="{9BB04FFA-F2BE-4D68-A761-866D7DD74DE5}" destId="{B831125B-9921-44D3-A6CA-80961DBCE403}" srcOrd="0" destOrd="0" presId="urn:microsoft.com/office/officeart/2005/8/layout/pyramid1"/>
    <dgm:cxn modelId="{24413F8C-C3C0-4FD2-95AD-09F4DA49197E}" type="presParOf" srcId="{9BB04FFA-F2BE-4D68-A761-866D7DD74DE5}" destId="{BBB9A8BE-226F-44C5-BEDF-4704AAA64ACC}" srcOrd="1" destOrd="0" presId="urn:microsoft.com/office/officeart/2005/8/layout/pyramid1"/>
    <dgm:cxn modelId="{D16CABB6-6EC4-4E40-92F5-7AF94274FE2E}" type="presParOf" srcId="{394F1B26-D143-40CB-9789-1F0F7D29007E}" destId="{5A55CF07-D952-4365-9CF5-80F292E0818F}" srcOrd="2" destOrd="0" presId="urn:microsoft.com/office/officeart/2005/8/layout/pyramid1"/>
    <dgm:cxn modelId="{A2FEECC6-6F9C-4E3B-BBCD-D3C3BCECD28B}" type="presParOf" srcId="{5A55CF07-D952-4365-9CF5-80F292E0818F}" destId="{328E09C0-1950-4FB4-A283-35BE094421FA}" srcOrd="0" destOrd="0" presId="urn:microsoft.com/office/officeart/2005/8/layout/pyramid1"/>
    <dgm:cxn modelId="{4A1138DF-62B6-4BBC-A569-D8527C39810C}" type="presParOf" srcId="{5A55CF07-D952-4365-9CF5-80F292E0818F}" destId="{93B59C24-AF73-4CC5-A6B1-D047924323B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5266889"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2"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5266889"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5266889" y="0"/>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2895600" y="525463"/>
            <a:ext cx="3503613" cy="26289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28570" y="3330420"/>
            <a:ext cx="7439263" cy="31544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2"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5266889" y="6658443"/>
            <a:ext cx="4027367" cy="350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68018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q-AL" altLang="sq-AL" smtClean="0">
              <a:latin typeface="Arial" panose="020B0604020202020204" pitchFamily="34" charset="0"/>
              <a:ea typeface="ＭＳ Ｐゴシック"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D2638FF2-5CCA-440D-B1DC-710DDA7DA51E}" type="slidenum">
              <a:rPr lang="en-US" altLang="sq-AL">
                <a:latin typeface="Arial" panose="020B0604020202020204" pitchFamily="34" charset="0"/>
              </a:rPr>
              <a:pPr/>
              <a:t>12</a:t>
            </a:fld>
            <a:endParaRPr lang="en-US" altLang="sq-AL">
              <a:latin typeface="Arial" panose="020B0604020202020204" pitchFamily="34" charset="0"/>
            </a:endParaRPr>
          </a:p>
        </p:txBody>
      </p:sp>
    </p:spTree>
    <p:extLst>
      <p:ext uri="{BB962C8B-B14F-4D97-AF65-F5344CB8AC3E}">
        <p14:creationId xmlns:p14="http://schemas.microsoft.com/office/powerpoint/2010/main" val="262320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8339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77077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30953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116944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004258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030420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964027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6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71389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531193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8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629355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9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65501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3467268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0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31635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4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453199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5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2407781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6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4084209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7264084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8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4161163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21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2354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23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1116870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5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73964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26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27164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907673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4313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8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823666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9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78354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36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8686443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4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19489148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5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8271106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61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472158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64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1514632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65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6544439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70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391429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5240322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73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3987724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74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1862687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97_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99305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87677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57781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80730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143403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F98CF-7F0B-4F7C-9297-12472D36FA30}" type="slidenum">
              <a:rPr lang="en-US" smtClean="0"/>
              <a:t>‹#›</a:t>
            </a:fld>
            <a:endParaRPr lang="en-US"/>
          </a:p>
        </p:txBody>
      </p:sp>
    </p:spTree>
    <p:extLst>
      <p:ext uri="{BB962C8B-B14F-4D97-AF65-F5344CB8AC3E}">
        <p14:creationId xmlns:p14="http://schemas.microsoft.com/office/powerpoint/2010/main" val="23105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48"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F98CF-7F0B-4F7C-9297-12472D36FA30}" type="slidenum">
              <a:rPr lang="en-US" smtClean="0"/>
              <a:t>‹#›</a:t>
            </a:fld>
            <a:endParaRPr lang="en-US"/>
          </a:p>
        </p:txBody>
      </p:sp>
      <p:grpSp>
        <p:nvGrpSpPr>
          <p:cNvPr id="7" name="Group 4"/>
          <p:cNvGrpSpPr>
            <a:grpSpLocks/>
          </p:cNvGrpSpPr>
          <p:nvPr userDrawn="1"/>
        </p:nvGrpSpPr>
        <p:grpSpPr bwMode="auto">
          <a:xfrm>
            <a:off x="0" y="0"/>
            <a:ext cx="9144000" cy="546100"/>
            <a:chOff x="0" y="0"/>
            <a:chExt cx="5760" cy="344"/>
          </a:xfrm>
        </p:grpSpPr>
        <p:sp>
          <p:nvSpPr>
            <p:cNvPr id="8"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9"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1"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2"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3"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14"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16"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7" name="Group 17"/>
          <p:cNvGrpSpPr>
            <a:grpSpLocks/>
          </p:cNvGrpSpPr>
          <p:nvPr userDrawn="1"/>
        </p:nvGrpSpPr>
        <p:grpSpPr bwMode="auto">
          <a:xfrm>
            <a:off x="0" y="0"/>
            <a:ext cx="9144000" cy="546100"/>
            <a:chOff x="0" y="0"/>
            <a:chExt cx="5760" cy="344"/>
          </a:xfrm>
        </p:grpSpPr>
        <p:sp>
          <p:nvSpPr>
            <p:cNvPr id="18"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19"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0"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1"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2"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3"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24"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25"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26"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7" name="Picture 27" descr="Planet"/>
          <p:cNvPicPr>
            <a:picLocks noChangeAspect="1" noChangeArrowheads="1"/>
          </p:cNvPicPr>
          <p:nvPr userDrawn="1"/>
        </p:nvPicPr>
        <p:blipFill>
          <a:blip r:embed="rId44"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8" name="Picture 2" descr="http://europa.eu/abc/symbols/emblem/images/flag_1.gif"/>
          <p:cNvPicPr>
            <a:picLocks noChangeAspect="1" noChangeArrowheads="1"/>
          </p:cNvPicPr>
          <p:nvPr userDrawn="1"/>
        </p:nvPicPr>
        <p:blipFill>
          <a:blip r:embed="rId45" r:link="rId46"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30" name="Picture 29" descr="baneri"/>
          <p:cNvPicPr/>
          <p:nvPr userDrawn="1"/>
        </p:nvPicPr>
        <p:blipFill>
          <a:blip r:embed="rId47" cstate="print"/>
          <a:srcRect/>
          <a:stretch>
            <a:fillRect/>
          </a:stretch>
        </p:blipFill>
        <p:spPr bwMode="auto">
          <a:xfrm>
            <a:off x="228600" y="6172200"/>
            <a:ext cx="1872208" cy="504056"/>
          </a:xfrm>
          <a:prstGeom prst="rect">
            <a:avLst/>
          </a:prstGeom>
          <a:noFill/>
          <a:ln w="9525">
            <a:noFill/>
            <a:miter lim="800000"/>
            <a:headEnd/>
            <a:tailEnd/>
          </a:ln>
        </p:spPr>
      </p:pic>
      <p:pic>
        <p:nvPicPr>
          <p:cNvPr id="31" name="Picture 30" descr="j"/>
          <p:cNvPicPr/>
          <p:nvPr userDrawn="1"/>
        </p:nvPicPr>
        <p:blipFill>
          <a:blip r:embed="rId48"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3552489870"/>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 id="2147483955" r:id="rId13"/>
    <p:sldLayoutId id="2147483956" r:id="rId14"/>
    <p:sldLayoutId id="2147483957" r:id="rId15"/>
    <p:sldLayoutId id="2147483958" r:id="rId16"/>
    <p:sldLayoutId id="2147483959" r:id="rId17"/>
    <p:sldLayoutId id="2147483960" r:id="rId18"/>
    <p:sldLayoutId id="2147483961" r:id="rId19"/>
    <p:sldLayoutId id="2147483962" r:id="rId20"/>
    <p:sldLayoutId id="2147483966" r:id="rId21"/>
    <p:sldLayoutId id="2147483967" r:id="rId22"/>
    <p:sldLayoutId id="2147483968" r:id="rId23"/>
    <p:sldLayoutId id="2147483969" r:id="rId24"/>
    <p:sldLayoutId id="2147483970" r:id="rId25"/>
    <p:sldLayoutId id="2147483973" r:id="rId26"/>
    <p:sldLayoutId id="2147483975" r:id="rId27"/>
    <p:sldLayoutId id="2147483977" r:id="rId28"/>
    <p:sldLayoutId id="2147483978" r:id="rId29"/>
    <p:sldLayoutId id="2147483979" r:id="rId30"/>
    <p:sldLayoutId id="2147483980" r:id="rId31"/>
    <p:sldLayoutId id="2147483981" r:id="rId32"/>
    <p:sldLayoutId id="2147483988" r:id="rId33"/>
    <p:sldLayoutId id="2147483999" r:id="rId34"/>
    <p:sldLayoutId id="2147484009" r:id="rId35"/>
    <p:sldLayoutId id="2147484013" r:id="rId36"/>
    <p:sldLayoutId id="2147484016" r:id="rId37"/>
    <p:sldLayoutId id="2147484017" r:id="rId38"/>
    <p:sldLayoutId id="2147484022" r:id="rId39"/>
    <p:sldLayoutId id="2147484025" r:id="rId40"/>
    <p:sldLayoutId id="2147484026" r:id="rId41"/>
    <p:sldLayoutId id="2147484051" r:id="rId4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baneriB11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60" y="0"/>
            <a:ext cx="4788040" cy="685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Users\pc\Desktop\Pics for catalogues\KIPA Logo.PNG"/>
          <p:cNvPicPr/>
          <p:nvPr/>
        </p:nvPicPr>
        <p:blipFill>
          <a:blip r:embed="rId4" cstate="print"/>
          <a:srcRect/>
          <a:stretch>
            <a:fillRect/>
          </a:stretch>
        </p:blipFill>
        <p:spPr bwMode="auto">
          <a:xfrm>
            <a:off x="4800600" y="0"/>
            <a:ext cx="4360147" cy="685799"/>
          </a:xfrm>
          <a:prstGeom prst="rect">
            <a:avLst/>
          </a:prstGeom>
          <a:noFill/>
          <a:ln w="9525">
            <a:noFill/>
            <a:miter lim="800000"/>
            <a:headEnd/>
            <a:tailEnd/>
          </a:ln>
        </p:spPr>
      </p:pic>
      <p:sp>
        <p:nvSpPr>
          <p:cNvPr id="3" name="Rectangle 2"/>
          <p:cNvSpPr/>
          <p:nvPr/>
        </p:nvSpPr>
        <p:spPr>
          <a:xfrm>
            <a:off x="152400" y="1143000"/>
            <a:ext cx="8839200" cy="4401205"/>
          </a:xfrm>
          <a:prstGeom prst="rect">
            <a:avLst/>
          </a:prstGeom>
        </p:spPr>
        <p:txBody>
          <a:bodyPr wrap="square">
            <a:spAutoFit/>
          </a:bodyPr>
          <a:lstStyle/>
          <a:p>
            <a:pPr algn="just">
              <a:spcBef>
                <a:spcPts val="0"/>
              </a:spcBef>
              <a:spcAft>
                <a:spcPts val="0"/>
              </a:spcAft>
            </a:pPr>
            <a:r>
              <a:rPr lang="en-US" sz="2000" b="1" dirty="0"/>
              <a:t>           </a:t>
            </a:r>
          </a:p>
          <a:p>
            <a:pPr algn="just">
              <a:spcBef>
                <a:spcPts val="0"/>
              </a:spcBef>
              <a:spcAft>
                <a:spcPts val="0"/>
              </a:spcAft>
            </a:pPr>
            <a:r>
              <a:rPr lang="en-US" sz="2000" b="1" dirty="0"/>
              <a:t>                 </a:t>
            </a:r>
            <a:endParaRPr lang="sq-AL" sz="2000" dirty="0"/>
          </a:p>
          <a:p>
            <a:pPr marL="0" marR="0" algn="just">
              <a:spcBef>
                <a:spcPts val="0"/>
              </a:spcBef>
              <a:spcAft>
                <a:spcPts val="0"/>
              </a:spcAft>
            </a:pPr>
            <a:r>
              <a:rPr lang="en-US" sz="2000" b="1" i="1" dirty="0">
                <a:latin typeface="Arial" panose="020B0604020202020204" pitchFamily="34" charset="0"/>
                <a:ea typeface="Calibri" panose="020F0502020204030204" pitchFamily="34" charset="0"/>
                <a:cs typeface="Arial" panose="020B0604020202020204" pitchFamily="34" charset="0"/>
              </a:rPr>
              <a:t>                                         </a:t>
            </a:r>
            <a:r>
              <a:rPr lang="sq-AL" sz="2000" b="1" i="1" dirty="0" smtClean="0">
                <a:latin typeface="Arial" panose="020B0604020202020204" pitchFamily="34" charset="0"/>
                <a:ea typeface="Calibri" panose="020F0502020204030204" pitchFamily="34" charset="0"/>
                <a:cs typeface="Arial" panose="020B0604020202020204" pitchFamily="34" charset="0"/>
              </a:rPr>
              <a:t>                                       </a:t>
            </a:r>
            <a:endParaRPr lang="sq-AL" sz="2000" b="1" i="1" dirty="0">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sq-AL" sz="2000" b="1" i="1" dirty="0">
                <a:latin typeface="Arial" panose="020B0604020202020204" pitchFamily="34" charset="0"/>
                <a:ea typeface="Calibri" panose="020F0502020204030204" pitchFamily="34" charset="0"/>
                <a:cs typeface="Arial" panose="020B0604020202020204" pitchFamily="34" charset="0"/>
              </a:rPr>
              <a:t>                                        Moduli i parë </a:t>
            </a:r>
            <a:r>
              <a:rPr lang="sq-AL" sz="2000" b="1" i="1" dirty="0" smtClean="0">
                <a:latin typeface="Arial" panose="020B0604020202020204" pitchFamily="34" charset="0"/>
                <a:ea typeface="Calibri" panose="020F0502020204030204" pitchFamily="34" charset="0"/>
                <a:cs typeface="Arial" panose="020B0604020202020204" pitchFamily="34" charset="0"/>
              </a:rPr>
              <a:t>:</a:t>
            </a:r>
            <a:r>
              <a:rPr lang="en-US" sz="2000" b="1" i="1" dirty="0" smtClean="0">
                <a:latin typeface="Arial" panose="020B0604020202020204" pitchFamily="34" charset="0"/>
                <a:ea typeface="Calibri" panose="020F0502020204030204" pitchFamily="34" charset="0"/>
                <a:cs typeface="Arial" panose="020B0604020202020204" pitchFamily="34" charset="0"/>
              </a:rPr>
              <a:t> 2018 </a:t>
            </a:r>
            <a:endParaRPr lang="sq-AL" sz="2000" b="1" i="1" dirty="0">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endParaRPr lang="sq-AL" sz="2000" b="1" i="1" dirty="0">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endParaRPr lang="sq-AL" sz="2000" b="1" i="1" dirty="0">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sq-AL" sz="2000" b="1" i="1" dirty="0">
                <a:latin typeface="Arial" panose="020B0604020202020204" pitchFamily="34" charset="0"/>
                <a:ea typeface="Calibri" panose="020F0502020204030204" pitchFamily="34" charset="0"/>
                <a:cs typeface="Arial" panose="020B0604020202020204" pitchFamily="34" charset="0"/>
              </a:rPr>
              <a:t>                         Ligji i Prokurimit Publik, Nr.04/L-042</a:t>
            </a:r>
          </a:p>
          <a:p>
            <a:pPr marL="0" marR="0" algn="just">
              <a:spcBef>
                <a:spcPts val="0"/>
              </a:spcBef>
              <a:spcAft>
                <a:spcPts val="0"/>
              </a:spcAft>
            </a:pPr>
            <a:r>
              <a:rPr lang="sq-AL" sz="2000" b="1" i="1" dirty="0">
                <a:latin typeface="Arial" panose="020B0604020202020204" pitchFamily="34" charset="0"/>
                <a:ea typeface="Calibri" panose="020F0502020204030204" pitchFamily="34" charset="0"/>
                <a:cs typeface="Arial" panose="020B0604020202020204" pitchFamily="34" charset="0"/>
              </a:rPr>
              <a:t>                         me </a:t>
            </a:r>
            <a:r>
              <a:rPr lang="sq-AL" sz="2000" b="1" i="1" dirty="0" smtClean="0">
                <a:latin typeface="Arial" panose="020B0604020202020204" pitchFamily="34" charset="0"/>
                <a:ea typeface="Calibri" panose="020F0502020204030204" pitchFamily="34" charset="0"/>
                <a:cs typeface="Arial" panose="020B0604020202020204" pitchFamily="34" charset="0"/>
              </a:rPr>
              <a:t>Plotësim</a:t>
            </a:r>
            <a:r>
              <a:rPr lang="en-US" sz="2000" b="1" i="1" dirty="0" smtClean="0">
                <a:latin typeface="Arial" panose="020B0604020202020204" pitchFamily="34" charset="0"/>
                <a:ea typeface="Calibri" panose="020F0502020204030204" pitchFamily="34" charset="0"/>
                <a:cs typeface="Arial" panose="020B0604020202020204" pitchFamily="34" charset="0"/>
              </a:rPr>
              <a:t>e</a:t>
            </a:r>
            <a:r>
              <a:rPr lang="sq-AL" sz="2000" b="1" i="1" dirty="0" smtClean="0">
                <a:latin typeface="Arial" panose="020B0604020202020204" pitchFamily="34" charset="0"/>
                <a:ea typeface="Calibri" panose="020F0502020204030204" pitchFamily="34" charset="0"/>
                <a:cs typeface="Arial" panose="020B0604020202020204" pitchFamily="34" charset="0"/>
              </a:rPr>
              <a:t> </a:t>
            </a:r>
            <a:r>
              <a:rPr lang="sq-AL" sz="2000" b="1" i="1" dirty="0">
                <a:latin typeface="Arial" panose="020B0604020202020204" pitchFamily="34" charset="0"/>
                <a:ea typeface="Calibri" panose="020F0502020204030204" pitchFamily="34" charset="0"/>
                <a:cs typeface="Arial" panose="020B0604020202020204" pitchFamily="34" charset="0"/>
              </a:rPr>
              <a:t>dhe </a:t>
            </a:r>
            <a:r>
              <a:rPr lang="sq-AL" sz="2000" b="1" i="1" dirty="0" smtClean="0">
                <a:latin typeface="Arial" panose="020B0604020202020204" pitchFamily="34" charset="0"/>
                <a:ea typeface="Calibri" panose="020F0502020204030204" pitchFamily="34" charset="0"/>
                <a:cs typeface="Arial" panose="020B0604020202020204" pitchFamily="34" charset="0"/>
              </a:rPr>
              <a:t>Ndryshim</a:t>
            </a:r>
            <a:r>
              <a:rPr lang="en-US" sz="2000" b="1" i="1" dirty="0" smtClean="0">
                <a:latin typeface="Arial" panose="020B0604020202020204" pitchFamily="34" charset="0"/>
                <a:ea typeface="Calibri" panose="020F0502020204030204" pitchFamily="34" charset="0"/>
                <a:cs typeface="Arial" panose="020B0604020202020204" pitchFamily="34" charset="0"/>
              </a:rPr>
              <a:t>e</a:t>
            </a:r>
            <a:r>
              <a:rPr lang="sq-AL" sz="2000" b="1" i="1" dirty="0" smtClean="0">
                <a:latin typeface="Arial" panose="020B0604020202020204" pitchFamily="34" charset="0"/>
                <a:ea typeface="Calibri" panose="020F0502020204030204" pitchFamily="34" charset="0"/>
                <a:cs typeface="Arial" panose="020B0604020202020204" pitchFamily="34" charset="0"/>
              </a:rPr>
              <a:t> </a:t>
            </a:r>
            <a:endParaRPr lang="sq-AL" sz="2000" b="1" i="1" dirty="0">
              <a:latin typeface="Arial" panose="020B060402020202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sq-AL" sz="2000" b="1" i="1" dirty="0">
                <a:latin typeface="Arial" panose="020B0604020202020204" pitchFamily="34" charset="0"/>
                <a:ea typeface="Calibri" panose="020F0502020204030204" pitchFamily="34" charset="0"/>
                <a:cs typeface="Arial" panose="020B0604020202020204" pitchFamily="34" charset="0"/>
              </a:rPr>
              <a:t>                         </a:t>
            </a:r>
            <a:endParaRPr lang="en-US" sz="2000" b="1" i="1" dirty="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endParaRPr lang="en-US" sz="2000" b="1" i="1" dirty="0">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en-US" sz="2000" b="1" i="1" dirty="0" smtClean="0">
                <a:effectLst/>
                <a:latin typeface="Arial" panose="020B0604020202020204" pitchFamily="34" charset="0"/>
                <a:ea typeface="Calibri" panose="020F0502020204030204" pitchFamily="34" charset="0"/>
                <a:cs typeface="Arial" panose="020B0604020202020204" pitchFamily="34" charset="0"/>
              </a:rPr>
              <a:t>                                              </a:t>
            </a:r>
          </a:p>
          <a:p>
            <a:pPr algn="just">
              <a:spcBef>
                <a:spcPts val="0"/>
              </a:spcBef>
              <a:spcAft>
                <a:spcPts val="0"/>
              </a:spcAft>
            </a:pPr>
            <a:endParaRPr lang="en-US" sz="2000" b="1" i="1" dirty="0">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endParaRPr lang="en-US" sz="2000" b="1" i="1" dirty="0" smtClean="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0"/>
              </a:spcAft>
            </a:pPr>
            <a:r>
              <a:rPr lang="en-US" sz="2000" b="1" i="1" dirty="0">
                <a:latin typeface="Arial" panose="020B0604020202020204" pitchFamily="34" charset="0"/>
                <a:ea typeface="Calibri" panose="020F0502020204030204" pitchFamily="34" charset="0"/>
                <a:cs typeface="Arial" panose="020B0604020202020204" pitchFamily="34" charset="0"/>
              </a:rPr>
              <a:t> </a:t>
            </a:r>
            <a:r>
              <a:rPr lang="en-US" sz="2000" b="1" i="1" dirty="0" smtClean="0">
                <a:latin typeface="Arial" panose="020B0604020202020204" pitchFamily="34" charset="0"/>
                <a:ea typeface="Calibri" panose="020F0502020204030204" pitchFamily="34" charset="0"/>
                <a:cs typeface="Arial" panose="020B0604020202020204" pitchFamily="34" charset="0"/>
              </a:rPr>
              <a:t>                            </a:t>
            </a:r>
            <a:r>
              <a:rPr lang="en-US" sz="2000" b="1" i="1" dirty="0" smtClean="0">
                <a:effectLst/>
                <a:latin typeface="Arial" panose="020B0604020202020204" pitchFamily="34" charset="0"/>
                <a:ea typeface="Calibri" panose="020F0502020204030204" pitchFamily="34" charset="0"/>
                <a:cs typeface="Arial" panose="020B0604020202020204" pitchFamily="34" charset="0"/>
              </a:rPr>
              <a:t> </a:t>
            </a:r>
            <a:endParaRPr lang="sq-AL" sz="2000" i="1"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085851"/>
            <a:ext cx="5779294" cy="5715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0"/>
            <a:r>
              <a:rPr lang="sq-AL" sz="2000" b="1" dirty="0">
                <a:solidFill>
                  <a:srgbClr val="FF0000"/>
                </a:solidFill>
                <a:latin typeface="Arial" panose="020B0604020202020204" pitchFamily="34" charset="0"/>
                <a:cs typeface="Arial" panose="020B0604020202020204" pitchFamily="34" charset="0"/>
              </a:rPr>
              <a:t>Legjislacioni nacional (i Kosovës) për Prokurimin Publik</a:t>
            </a:r>
            <a:r>
              <a:rPr lang="en-US" sz="2000" b="1" dirty="0">
                <a:solidFill>
                  <a:srgbClr val="FF0000"/>
                </a:solidFill>
                <a:latin typeface="Arial" panose="020B0604020202020204" pitchFamily="34" charset="0"/>
                <a:cs typeface="Arial" panose="020B0604020202020204" pitchFamily="34" charset="0"/>
              </a:rPr>
              <a:t> </a:t>
            </a:r>
          </a:p>
        </p:txBody>
      </p:sp>
      <p:graphicFrame>
        <p:nvGraphicFramePr>
          <p:cNvPr id="4" name="Content Placeholder 8"/>
          <p:cNvGraphicFramePr>
            <a:graphicFrameLocks noGrp="1"/>
          </p:cNvGraphicFramePr>
          <p:nvPr>
            <p:ph idx="1"/>
          </p:nvPr>
        </p:nvGraphicFramePr>
        <p:xfrm>
          <a:off x="1371600" y="1714501"/>
          <a:ext cx="6434138" cy="3436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7312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14375" y="152400"/>
            <a:ext cx="7358063" cy="457200"/>
          </a:xfrm>
        </p:spPr>
        <p:txBody>
          <a:bodyPr>
            <a:normAutofit/>
          </a:bodyPr>
          <a:lstStyle/>
          <a:p>
            <a:pPr eaLnBrk="1" hangingPunct="1"/>
            <a:r>
              <a:rPr lang="en-US" altLang="sq-AL" sz="2000" dirty="0" smtClean="0">
                <a:solidFill>
                  <a:srgbClr val="FF0000"/>
                </a:solidFill>
                <a:latin typeface="Arial" panose="020B0604020202020204" pitchFamily="34" charset="0"/>
                <a:ea typeface="ＭＳ Ｐゴシック" pitchFamily="34" charset="-128"/>
                <a:cs typeface="Arial" panose="020B0604020202020204" pitchFamily="34" charset="0"/>
              </a:rPr>
              <a:t>     </a:t>
            </a:r>
            <a:r>
              <a:rPr lang="sq-AL" altLang="sq-AL" sz="2000" dirty="0" smtClean="0">
                <a:solidFill>
                  <a:srgbClr val="FF0000"/>
                </a:solidFill>
                <a:latin typeface="Arial" panose="020B0604020202020204" pitchFamily="34" charset="0"/>
                <a:ea typeface="ＭＳ Ｐゴシック" pitchFamily="34" charset="-128"/>
                <a:cs typeface="Arial" panose="020B0604020202020204" pitchFamily="34" charset="0"/>
              </a:rPr>
              <a:t>Sistemi i Prokurimit Publik në Kosovë</a:t>
            </a:r>
            <a:endParaRPr lang="sq-AL" altLang="sq-AL" sz="1800" dirty="0" smtClean="0">
              <a:solidFill>
                <a:srgbClr val="FF0000"/>
              </a:solidFill>
              <a:latin typeface="Sylfaen" panose="010A0502050306030303" pitchFamily="18" charset="0"/>
              <a:ea typeface="ＭＳ Ｐゴシック" pitchFamily="34" charset="-128"/>
            </a:endParaRPr>
          </a:p>
        </p:txBody>
      </p:sp>
      <p:sp>
        <p:nvSpPr>
          <p:cNvPr id="4099" name="Rectangle 3"/>
          <p:cNvSpPr>
            <a:spLocks noGrp="1" noChangeArrowheads="1"/>
          </p:cNvSpPr>
          <p:nvPr>
            <p:ph idx="1"/>
          </p:nvPr>
        </p:nvSpPr>
        <p:spPr>
          <a:xfrm>
            <a:off x="228600" y="609600"/>
            <a:ext cx="8382000" cy="6248400"/>
          </a:xfrm>
        </p:spPr>
        <p:txBody>
          <a:bodyPr rtlCol="0">
            <a:normAutofit lnSpcReduction="10000"/>
          </a:bodyPr>
          <a:lstStyle/>
          <a:p>
            <a:pPr marL="0" indent="0">
              <a:buNone/>
              <a:defRPr/>
            </a:pPr>
            <a:r>
              <a:rPr lang="en-US" altLang="sq-AL" sz="2000" dirty="0" smtClean="0">
                <a:solidFill>
                  <a:srgbClr val="FF0000"/>
                </a:solidFill>
                <a:latin typeface="Arial" panose="020B0604020202020204" pitchFamily="34" charset="0"/>
                <a:ea typeface="ＭＳ Ｐゴシック" pitchFamily="34" charset="-128"/>
                <a:cs typeface="Arial" panose="020B0604020202020204" pitchFamily="34" charset="0"/>
              </a:rPr>
              <a:t>                             P</a:t>
            </a:r>
            <a:r>
              <a:rPr lang="sq-AL" altLang="sq-AL" sz="2000" dirty="0" err="1" smtClean="0">
                <a:solidFill>
                  <a:srgbClr val="FF0000"/>
                </a:solidFill>
                <a:latin typeface="Arial" panose="020B0604020202020204" pitchFamily="34" charset="0"/>
                <a:ea typeface="ＭＳ Ｐゴシック" pitchFamily="34" charset="-128"/>
                <a:cs typeface="Arial" panose="020B0604020202020204" pitchFamily="34" charset="0"/>
              </a:rPr>
              <a:t>ërbëhet</a:t>
            </a:r>
            <a:r>
              <a:rPr lang="sq-AL" altLang="sq-AL" sz="2000" dirty="0" smtClean="0">
                <a:solidFill>
                  <a:srgbClr val="FF0000"/>
                </a:solidFill>
                <a:latin typeface="Arial" panose="020B0604020202020204" pitchFamily="34" charset="0"/>
                <a:ea typeface="ＭＳ Ｐゴシック" pitchFamily="34" charset="-128"/>
                <a:cs typeface="Arial" panose="020B0604020202020204" pitchFamily="34" charset="0"/>
              </a:rPr>
              <a:t> </a:t>
            </a:r>
            <a:r>
              <a:rPr lang="sq-AL" altLang="sq-AL" sz="2000" dirty="0">
                <a:solidFill>
                  <a:srgbClr val="FF0000"/>
                </a:solidFill>
                <a:latin typeface="Arial" panose="020B0604020202020204" pitchFamily="34" charset="0"/>
                <a:ea typeface="ＭＳ Ｐゴシック" pitchFamily="34" charset="-128"/>
                <a:cs typeface="Arial" panose="020B0604020202020204" pitchFamily="34" charset="0"/>
              </a:rPr>
              <a:t>prej këtyre tri shtyllave</a:t>
            </a:r>
            <a:r>
              <a:rPr lang="en-US" altLang="sq-AL" sz="1800" dirty="0" smtClean="0">
                <a:solidFill>
                  <a:srgbClr val="FF0000"/>
                </a:solidFill>
                <a:latin typeface="Sylfaen" panose="010A0502050306030303" pitchFamily="18" charset="0"/>
                <a:ea typeface="ＭＳ Ｐゴシック" pitchFamily="34" charset="-128"/>
              </a:rPr>
              <a:t>.</a:t>
            </a:r>
          </a:p>
          <a:p>
            <a:pPr eaLnBrk="1" fontAlgn="auto" hangingPunct="1">
              <a:spcAft>
                <a:spcPts val="0"/>
              </a:spcAft>
              <a:buFont typeface="Wingdings" pitchFamily="2" charset="2"/>
              <a:buChar char="§"/>
              <a:defRPr/>
            </a:pPr>
            <a:r>
              <a:rPr lang="en-US" sz="2000" b="1" dirty="0" smtClean="0">
                <a:latin typeface="Arial" panose="020B0604020202020204" pitchFamily="34" charset="0"/>
                <a:ea typeface="ＭＳ Ｐゴシック" pitchFamily="34" charset="-128"/>
                <a:cs typeface="Arial" panose="020B0604020202020204" pitchFamily="34" charset="0"/>
              </a:rPr>
              <a:t> 1. </a:t>
            </a:r>
            <a:r>
              <a:rPr lang="sq-AL" sz="2000" dirty="0" smtClean="0">
                <a:latin typeface="Arial" panose="020B0604020202020204" pitchFamily="34" charset="0"/>
                <a:ea typeface="ＭＳ Ｐゴシック" pitchFamily="34" charset="-128"/>
                <a:cs typeface="Arial" panose="020B0604020202020204" pitchFamily="34" charset="0"/>
              </a:rPr>
              <a:t>Ligji</a:t>
            </a:r>
            <a:r>
              <a:rPr lang="en-US" sz="2000" dirty="0" smtClean="0">
                <a:latin typeface="Arial" panose="020B0604020202020204" pitchFamily="34" charset="0"/>
                <a:ea typeface="ＭＳ Ｐゴシック" pitchFamily="34" charset="-128"/>
                <a:cs typeface="Arial" panose="020B0604020202020204" pitchFamily="34" charset="0"/>
              </a:rPr>
              <a:t>t  </a:t>
            </a:r>
            <a:r>
              <a:rPr lang="en-US" sz="2000" dirty="0" err="1" smtClean="0">
                <a:latin typeface="Arial" panose="020B0604020202020204" pitchFamily="34" charset="0"/>
                <a:ea typeface="ＭＳ Ｐゴシック" pitchFamily="34" charset="-128"/>
                <a:cs typeface="Arial" panose="020B0604020202020204" pitchFamily="34" charset="0"/>
              </a:rPr>
              <a:t>te</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prokurimit</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Publik</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smtClean="0">
                <a:effectLst>
                  <a:outerShdw blurRad="38100" dist="38100" dir="2700000" algn="tl">
                    <a:srgbClr val="C0C0C0"/>
                  </a:outerShdw>
                </a:effectLst>
                <a:latin typeface="Arial" panose="020B0604020202020204" pitchFamily="34" charset="0"/>
                <a:ea typeface="ＭＳ Ｐゴシック" pitchFamily="34" charset="-128"/>
                <a:cs typeface="Arial" panose="020B0604020202020204" pitchFamily="34" charset="0"/>
              </a:rPr>
              <a:t> </a:t>
            </a:r>
          </a:p>
          <a:p>
            <a:pPr eaLnBrk="1" fontAlgn="auto" hangingPunct="1">
              <a:spcAft>
                <a:spcPts val="0"/>
              </a:spcAft>
              <a:buFont typeface="Wingdings" pitchFamily="2" charset="2"/>
              <a:buChar char="§"/>
              <a:defRPr/>
            </a:pPr>
            <a:r>
              <a:rPr lang="en-US" sz="2000" dirty="0" smtClean="0">
                <a:effectLst>
                  <a:outerShdw blurRad="38100" dist="38100" dir="2700000" algn="tl">
                    <a:srgbClr val="C0C0C0"/>
                  </a:outerShdw>
                </a:effectLst>
                <a:latin typeface="Arial" panose="020B0604020202020204" pitchFamily="34" charset="0"/>
                <a:ea typeface="ＭＳ Ｐゴシック" pitchFamily="34" charset="-128"/>
                <a:cs typeface="Arial" panose="020B0604020202020204" pitchFamily="34" charset="0"/>
              </a:rPr>
              <a:t> 2. </a:t>
            </a:r>
            <a:r>
              <a:rPr lang="sq-AL" sz="2000" dirty="0" smtClean="0">
                <a:latin typeface="Arial" panose="020B0604020202020204" pitchFamily="34" charset="0"/>
                <a:ea typeface="ＭＳ Ｐゴシック" pitchFamily="34" charset="-128"/>
                <a:cs typeface="Arial" panose="020B0604020202020204" pitchFamily="34" charset="0"/>
              </a:rPr>
              <a:t>Rregullat dhe/ose Udhëzuesit (sekondare)</a:t>
            </a:r>
            <a:r>
              <a:rPr lang="en-US" sz="2000" dirty="0" smtClean="0">
                <a:latin typeface="Arial" panose="020B0604020202020204" pitchFamily="34" charset="0"/>
                <a:ea typeface="ＭＳ Ｐゴシック" pitchFamily="34" charset="-128"/>
                <a:cs typeface="Arial" panose="020B0604020202020204" pitchFamily="34" charset="0"/>
              </a:rPr>
              <a:t>.</a:t>
            </a:r>
          </a:p>
          <a:p>
            <a:pPr eaLnBrk="1" fontAlgn="auto" hangingPunct="1">
              <a:spcAft>
                <a:spcPts val="0"/>
              </a:spcAft>
              <a:buFont typeface="Wingdings" pitchFamily="2" charset="2"/>
              <a:buChar char="§"/>
              <a:defRPr/>
            </a:pPr>
            <a:r>
              <a:rPr lang="en-US" sz="2000" dirty="0" smtClean="0">
                <a:latin typeface="Arial" panose="020B0604020202020204" pitchFamily="34" charset="0"/>
                <a:ea typeface="ＭＳ Ｐゴシック" pitchFamily="34" charset="-128"/>
                <a:cs typeface="Arial" panose="020B0604020202020204" pitchFamily="34" charset="0"/>
              </a:rPr>
              <a:t> 3. </a:t>
            </a:r>
            <a:r>
              <a:rPr lang="sq-AL" sz="2000" dirty="0" smtClean="0">
                <a:latin typeface="Arial" panose="020B0604020202020204" pitchFamily="34" charset="0"/>
                <a:ea typeface="ＭＳ Ｐゴシック" pitchFamily="34" charset="-128"/>
                <a:cs typeface="Arial" panose="020B0604020202020204" pitchFamily="34" charset="0"/>
              </a:rPr>
              <a:t>Dokumentet Standarde dhe format</a:t>
            </a:r>
            <a:r>
              <a:rPr lang="en-US" sz="2000" dirty="0" smtClean="0">
                <a:latin typeface="Arial" panose="020B0604020202020204" pitchFamily="34" charset="0"/>
                <a:ea typeface="ＭＳ Ｐゴシック" pitchFamily="34" charset="-128"/>
                <a:cs typeface="Arial" panose="020B0604020202020204" pitchFamily="34" charset="0"/>
              </a:rPr>
              <a:t>.</a:t>
            </a:r>
          </a:p>
          <a:p>
            <a:pPr marL="0" indent="0" eaLnBrk="1" fontAlgn="auto" hangingPunct="1">
              <a:spcAft>
                <a:spcPts val="0"/>
              </a:spcAft>
              <a:buNone/>
              <a:defRPr/>
            </a:pPr>
            <a:endParaRPr lang="en-US" sz="2000" dirty="0" smtClean="0">
              <a:latin typeface="Arial" panose="020B0604020202020204" pitchFamily="34" charset="0"/>
              <a:ea typeface="ＭＳ Ｐゴシック" pitchFamily="34" charset="-128"/>
              <a:cs typeface="Arial" panose="020B0604020202020204" pitchFamily="34" charset="0"/>
            </a:endParaRPr>
          </a:p>
          <a:p>
            <a:pPr eaLnBrk="1" fontAlgn="auto" hangingPunct="1">
              <a:spcAft>
                <a:spcPts val="0"/>
              </a:spcAft>
              <a:buFont typeface="Wingdings" pitchFamily="2" charset="2"/>
              <a:buChar char="§"/>
              <a:defRPr/>
            </a:pPr>
            <a:r>
              <a:rPr lang="sq-AL" sz="2000" b="1" dirty="0" smtClean="0">
                <a:latin typeface="Arial" panose="020B0604020202020204" pitchFamily="34" charset="0"/>
                <a:ea typeface="ＭＳ Ｐゴシック" pitchFamily="34" charset="-128"/>
                <a:cs typeface="Arial" panose="020B0604020202020204" pitchFamily="34" charset="0"/>
              </a:rPr>
              <a:t>Ligji </a:t>
            </a:r>
            <a:r>
              <a:rPr lang="en-US" sz="2000" b="1" dirty="0" err="1" smtClean="0">
                <a:latin typeface="Arial" panose="020B0604020202020204" pitchFamily="34" charset="0"/>
                <a:ea typeface="ＭＳ Ｐゴシック" pitchFamily="34" charset="-128"/>
                <a:cs typeface="Arial" panose="020B0604020202020204" pitchFamily="34" charset="0"/>
              </a:rPr>
              <a:t>i</a:t>
            </a:r>
            <a:r>
              <a:rPr lang="sq-AL" sz="2000" b="1" dirty="0" smtClean="0">
                <a:latin typeface="Arial" panose="020B0604020202020204" pitchFamily="34" charset="0"/>
                <a:ea typeface="ＭＳ Ｐゴシック" pitchFamily="34" charset="-128"/>
                <a:cs typeface="Arial" panose="020B0604020202020204" pitchFamily="34" charset="0"/>
              </a:rPr>
              <a:t> Prokurimit Publik</a:t>
            </a:r>
            <a:r>
              <a:rPr lang="en-US" sz="2000" b="1" dirty="0" smtClean="0">
                <a:latin typeface="Arial" panose="020B0604020202020204" pitchFamily="34" charset="0"/>
                <a:ea typeface="ＭＳ Ｐゴシック" pitchFamily="34" charset="-128"/>
                <a:cs typeface="Arial" panose="020B0604020202020204" pitchFamily="34" charset="0"/>
              </a:rPr>
              <a:t>  Nr .04/L-042- </a:t>
            </a:r>
            <a:r>
              <a:rPr lang="en-US" sz="2000" b="1" dirty="0" err="1" smtClean="0">
                <a:latin typeface="Arial" panose="020B0604020202020204" pitchFamily="34" charset="0"/>
                <a:ea typeface="ＭＳ Ｐゴシック" pitchFamily="34" charset="-128"/>
                <a:cs typeface="Arial" panose="020B0604020202020204" pitchFamily="34" charset="0"/>
              </a:rPr>
              <a:t>i</a:t>
            </a:r>
            <a:r>
              <a:rPr lang="en-US" sz="2000" b="1" dirty="0" smtClean="0">
                <a:latin typeface="Arial" panose="020B0604020202020204" pitchFamily="34" charset="0"/>
                <a:ea typeface="ＭＳ Ｐゴシック" pitchFamily="34" charset="-128"/>
                <a:cs typeface="Arial" panose="020B0604020202020204" pitchFamily="34" charset="0"/>
              </a:rPr>
              <a:t> </a:t>
            </a:r>
            <a:r>
              <a:rPr lang="en-US" sz="2000" b="1" dirty="0" err="1" smtClean="0">
                <a:latin typeface="Arial" panose="020B0604020202020204" pitchFamily="34" charset="0"/>
                <a:ea typeface="ＭＳ Ｐゴシック" pitchFamily="34" charset="-128"/>
                <a:cs typeface="Arial" panose="020B0604020202020204" pitchFamily="34" charset="0"/>
              </a:rPr>
              <a:t>ndryshuar</a:t>
            </a:r>
            <a:r>
              <a:rPr lang="en-US" sz="2000" b="1" dirty="0" smtClean="0">
                <a:latin typeface="Arial" panose="020B0604020202020204" pitchFamily="34" charset="0"/>
                <a:ea typeface="ＭＳ Ｐゴシック" pitchFamily="34" charset="-128"/>
                <a:cs typeface="Arial" panose="020B0604020202020204" pitchFamily="34" charset="0"/>
              </a:rPr>
              <a:t> </a:t>
            </a:r>
            <a:r>
              <a:rPr lang="en-US" sz="2000" b="1" dirty="0" err="1" smtClean="0">
                <a:latin typeface="Arial" panose="020B0604020202020204" pitchFamily="34" charset="0"/>
                <a:ea typeface="ＭＳ Ｐゴシック" pitchFamily="34" charset="-128"/>
                <a:cs typeface="Arial" panose="020B0604020202020204" pitchFamily="34" charset="0"/>
              </a:rPr>
              <a:t>dhe</a:t>
            </a:r>
            <a:r>
              <a:rPr lang="en-US" sz="2000" b="1" dirty="0" smtClean="0">
                <a:latin typeface="Arial" panose="020B0604020202020204" pitchFamily="34" charset="0"/>
                <a:ea typeface="ＭＳ Ｐゴシック" pitchFamily="34" charset="-128"/>
                <a:cs typeface="Arial" panose="020B0604020202020204" pitchFamily="34" charset="0"/>
              </a:rPr>
              <a:t> </a:t>
            </a:r>
            <a:r>
              <a:rPr lang="en-US" sz="2000" b="1" dirty="0" err="1" smtClean="0">
                <a:latin typeface="Arial" panose="020B0604020202020204" pitchFamily="34" charset="0"/>
                <a:ea typeface="ＭＳ Ｐゴシック" pitchFamily="34" charset="-128"/>
                <a:cs typeface="Arial" panose="020B0604020202020204" pitchFamily="34" charset="0"/>
              </a:rPr>
              <a:t>i</a:t>
            </a:r>
            <a:r>
              <a:rPr lang="en-US" sz="2000" b="1" dirty="0" smtClean="0">
                <a:latin typeface="Arial" panose="020B0604020202020204" pitchFamily="34" charset="0"/>
                <a:ea typeface="ＭＳ Ｐゴシック" pitchFamily="34" charset="-128"/>
                <a:cs typeface="Arial" panose="020B0604020202020204" pitchFamily="34" charset="0"/>
              </a:rPr>
              <a:t> </a:t>
            </a:r>
            <a:r>
              <a:rPr lang="en-US" sz="2000" b="1" dirty="0" err="1" smtClean="0">
                <a:latin typeface="Arial" panose="020B0604020202020204" pitchFamily="34" charset="0"/>
                <a:ea typeface="ＭＳ Ｐゴシック" pitchFamily="34" charset="-128"/>
                <a:cs typeface="Arial" panose="020B0604020202020204" pitchFamily="34" charset="0"/>
              </a:rPr>
              <a:t>plotesuar</a:t>
            </a:r>
            <a:r>
              <a:rPr lang="en-US" sz="2000" b="1" dirty="0" smtClean="0">
                <a:latin typeface="Arial" panose="020B0604020202020204" pitchFamily="34" charset="0"/>
                <a:ea typeface="ＭＳ Ｐゴシック" pitchFamily="34" charset="-128"/>
                <a:cs typeface="Arial" panose="020B0604020202020204" pitchFamily="34" charset="0"/>
              </a:rPr>
              <a:t> </a:t>
            </a:r>
          </a:p>
          <a:p>
            <a:pPr marL="0" indent="0" eaLnBrk="1" fontAlgn="auto" hangingPunct="1">
              <a:spcAft>
                <a:spcPts val="0"/>
              </a:spcAft>
              <a:buNone/>
              <a:defRPr/>
            </a:pPr>
            <a:endParaRPr lang="en-US" sz="2000" b="1" dirty="0" smtClean="0">
              <a:latin typeface="Arial" panose="020B0604020202020204" pitchFamily="34" charset="0"/>
              <a:ea typeface="ＭＳ Ｐゴシック" pitchFamily="34" charset="-128"/>
              <a:cs typeface="Arial" panose="020B0604020202020204" pitchFamily="34" charset="0"/>
            </a:endParaRPr>
          </a:p>
          <a:p>
            <a:pPr eaLnBrk="1" fontAlgn="auto" hangingPunct="1">
              <a:spcAft>
                <a:spcPts val="0"/>
              </a:spcAft>
              <a:buFont typeface="Wingdings" pitchFamily="2" charset="2"/>
              <a:buChar char="§"/>
              <a:defRPr/>
            </a:pPr>
            <a:r>
              <a:rPr lang="sq-AL" sz="2000" b="1" dirty="0" smtClean="0">
                <a:latin typeface="Arial" panose="020B0604020202020204" pitchFamily="34" charset="0"/>
                <a:ea typeface="ＭＳ Ｐゴシック" pitchFamily="34" charset="-128"/>
                <a:cs typeface="Arial" panose="020B0604020202020204" pitchFamily="34" charset="0"/>
              </a:rPr>
              <a:t>Rregullat </a:t>
            </a:r>
            <a:r>
              <a:rPr lang="en-US" sz="2000" b="1" dirty="0" smtClean="0">
                <a:latin typeface="Arial" panose="020B0604020202020204" pitchFamily="34" charset="0"/>
                <a:ea typeface="ＭＳ Ｐゴシック" pitchFamily="34" charset="-128"/>
                <a:cs typeface="Arial" panose="020B0604020202020204" pitchFamily="34" charset="0"/>
              </a:rPr>
              <a:t> </a:t>
            </a:r>
            <a:r>
              <a:rPr lang="en-US" sz="2000" b="1" dirty="0" err="1" smtClean="0">
                <a:latin typeface="Arial" panose="020B0604020202020204" pitchFamily="34" charset="0"/>
                <a:ea typeface="ＭＳ Ｐゴシック" pitchFamily="34" charset="-128"/>
                <a:cs typeface="Arial" panose="020B0604020202020204" pitchFamily="34" charset="0"/>
              </a:rPr>
              <a:t>dhe</a:t>
            </a:r>
            <a:r>
              <a:rPr lang="en-US" sz="2000" b="1" dirty="0" smtClean="0">
                <a:latin typeface="Arial" panose="020B0604020202020204" pitchFamily="34" charset="0"/>
                <a:ea typeface="ＭＳ Ｐゴシック" pitchFamily="34" charset="-128"/>
                <a:cs typeface="Arial" panose="020B0604020202020204" pitchFamily="34" charset="0"/>
              </a:rPr>
              <a:t> </a:t>
            </a:r>
            <a:r>
              <a:rPr lang="en-US" sz="2000" b="1" dirty="0" err="1" smtClean="0">
                <a:latin typeface="Arial" panose="020B0604020202020204" pitchFamily="34" charset="0"/>
                <a:ea typeface="ＭＳ Ｐゴシック" pitchFamily="34" charset="-128"/>
                <a:cs typeface="Arial" panose="020B0604020202020204" pitchFamily="34" charset="0"/>
              </a:rPr>
              <a:t>Udhzuesit</a:t>
            </a:r>
            <a:r>
              <a:rPr lang="en-US" sz="2000" b="1" dirty="0" smtClean="0">
                <a:latin typeface="Arial" panose="020B0604020202020204" pitchFamily="34" charset="0"/>
                <a:ea typeface="ＭＳ Ｐゴシック" pitchFamily="34" charset="-128"/>
                <a:cs typeface="Arial" panose="020B0604020202020204" pitchFamily="34" charset="0"/>
              </a:rPr>
              <a:t> </a:t>
            </a:r>
            <a:r>
              <a:rPr lang="en-US" sz="2000" b="1" dirty="0" err="1" smtClean="0">
                <a:latin typeface="Arial" panose="020B0604020202020204" pitchFamily="34" charset="0"/>
                <a:ea typeface="ＭＳ Ｐゴシック" pitchFamily="34" charset="-128"/>
                <a:cs typeface="Arial" panose="020B0604020202020204" pitchFamily="34" charset="0"/>
              </a:rPr>
              <a:t>Operativ</a:t>
            </a:r>
            <a:r>
              <a:rPr lang="en-US" sz="2000" b="1" dirty="0" smtClean="0">
                <a:latin typeface="Arial" panose="020B0604020202020204" pitchFamily="34" charset="0"/>
                <a:ea typeface="ＭＳ Ｐゴシック" pitchFamily="34" charset="-128"/>
                <a:cs typeface="Arial" panose="020B0604020202020204" pitchFamily="34" charset="0"/>
              </a:rPr>
              <a:t> per </a:t>
            </a:r>
            <a:r>
              <a:rPr lang="sq-AL" sz="2000" b="1" dirty="0" smtClean="0">
                <a:latin typeface="Arial" panose="020B0604020202020204" pitchFamily="34" charset="0"/>
                <a:ea typeface="ＭＳ Ｐゴシック" pitchFamily="34" charset="-128"/>
                <a:cs typeface="Arial" panose="020B0604020202020204" pitchFamily="34" charset="0"/>
              </a:rPr>
              <a:t>Prokurim Publik</a:t>
            </a:r>
            <a:r>
              <a:rPr lang="en-US" sz="2000" b="1" dirty="0" smtClean="0">
                <a:latin typeface="Arial" panose="020B0604020202020204" pitchFamily="34" charset="0"/>
                <a:ea typeface="ＭＳ Ｐゴシック" pitchFamily="34" charset="-128"/>
                <a:cs typeface="Arial" panose="020B0604020202020204" pitchFamily="34" charset="0"/>
              </a:rPr>
              <a:t>  </a:t>
            </a:r>
            <a:r>
              <a:rPr lang="sq-AL" sz="2000" b="1" dirty="0" smtClean="0">
                <a:latin typeface="Arial" panose="020B0604020202020204" pitchFamily="34" charset="0"/>
                <a:ea typeface="ＭＳ Ｐゴシック" pitchFamily="34" charset="-128"/>
                <a:cs typeface="Arial" panose="020B0604020202020204" pitchFamily="34" charset="0"/>
              </a:rPr>
              <a:t>(legjislacioni sekondare)</a:t>
            </a:r>
            <a:endParaRPr lang="en-US" sz="2000" b="1" dirty="0" smtClean="0">
              <a:latin typeface="Arial" panose="020B0604020202020204" pitchFamily="34" charset="0"/>
              <a:ea typeface="ＭＳ Ｐゴシック" pitchFamily="34" charset="-128"/>
              <a:cs typeface="Arial" panose="020B0604020202020204" pitchFamily="34" charset="0"/>
            </a:endParaRPr>
          </a:p>
          <a:p>
            <a:pPr marL="0" indent="0" eaLnBrk="1" fontAlgn="auto" hangingPunct="1">
              <a:spcAft>
                <a:spcPts val="0"/>
              </a:spcAft>
              <a:buNone/>
              <a:defRPr/>
            </a:pPr>
            <a:endParaRPr lang="sq-AL" sz="2000" dirty="0" smtClean="0">
              <a:effectLst>
                <a:outerShdw blurRad="38100" dist="38100" dir="2700000" algn="tl">
                  <a:srgbClr val="C0C0C0"/>
                </a:outerShdw>
              </a:effectLst>
              <a:latin typeface="Arial" panose="020B0604020202020204" pitchFamily="34" charset="0"/>
              <a:ea typeface="ＭＳ Ｐゴシック" pitchFamily="34" charset="-128"/>
              <a:cs typeface="Arial" panose="020B0604020202020204" pitchFamily="34" charset="0"/>
            </a:endParaRPr>
          </a:p>
          <a:p>
            <a:pPr eaLnBrk="1" fontAlgn="auto" hangingPunct="1">
              <a:spcAft>
                <a:spcPts val="0"/>
              </a:spcAft>
              <a:buFont typeface="Wingdings" pitchFamily="2" charset="2"/>
              <a:buChar char="§"/>
              <a:defRPr/>
            </a:pPr>
            <a:r>
              <a:rPr lang="sq-AL" sz="2000" dirty="0" smtClean="0">
                <a:latin typeface="Arial" panose="020B0604020202020204" pitchFamily="34" charset="0"/>
                <a:ea typeface="ＭＳ Ｐゴシック" pitchFamily="34" charset="-128"/>
                <a:cs typeface="Arial" panose="020B0604020202020204" pitchFamily="34" charset="0"/>
              </a:rPr>
              <a:t>Bëjnë:</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Sqarimin e ligjit (</a:t>
            </a:r>
            <a:r>
              <a:rPr lang="en-US" sz="2000" dirty="0" err="1" smtClean="0">
                <a:latin typeface="Arial" panose="020B0604020202020204" pitchFamily="34" charset="0"/>
                <a:ea typeface="ＭＳ Ｐゴシック" pitchFamily="34" charset="-128"/>
                <a:cs typeface="Arial" panose="020B0604020202020204" pitchFamily="34" charset="0"/>
              </a:rPr>
              <a:t>dispozitave</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të ligjit</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neneve</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te</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ligjit</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a:t>
            </a:r>
            <a:r>
              <a:rPr lang="en-US" sz="2000" dirty="0" smtClean="0">
                <a:latin typeface="Arial" panose="020B0604020202020204" pitchFamily="34" charset="0"/>
                <a:ea typeface="ＭＳ Ｐゴシック" pitchFamily="34" charset="-128"/>
                <a:cs typeface="Arial" panose="020B0604020202020204" pitchFamily="34" charset="0"/>
              </a:rPr>
              <a:t>,</a:t>
            </a:r>
            <a:endParaRPr lang="sq-AL" sz="2000" dirty="0" smtClean="0">
              <a:latin typeface="Arial" panose="020B0604020202020204" pitchFamily="34" charset="0"/>
              <a:ea typeface="ＭＳ Ｐゴシック" pitchFamily="34" charset="-128"/>
              <a:cs typeface="Arial" panose="020B0604020202020204" pitchFamily="34" charset="0"/>
            </a:endParaRPr>
          </a:p>
          <a:p>
            <a:pPr lvl="1" eaLnBrk="1" fontAlgn="auto" hangingPunct="1">
              <a:spcAft>
                <a:spcPts val="0"/>
              </a:spcAft>
              <a:buFont typeface="Wingdings" pitchFamily="2" charset="2"/>
              <a:buChar char="§"/>
              <a:defRPr/>
            </a:pPr>
            <a:r>
              <a:rPr lang="sq-AL" sz="2000" dirty="0" smtClean="0">
                <a:latin typeface="Arial" panose="020B0604020202020204" pitchFamily="34" charset="0"/>
                <a:ea typeface="ＭＳ Ｐゴシック" pitchFamily="34" charset="-128"/>
                <a:cs typeface="Arial" panose="020B0604020202020204" pitchFamily="34" charset="0"/>
              </a:rPr>
              <a:t>Përshkruajnë </a:t>
            </a:r>
            <a:r>
              <a:rPr lang="en-US" sz="2000" dirty="0" err="1" smtClean="0">
                <a:latin typeface="Arial" panose="020B0604020202020204" pitchFamily="34" charset="0"/>
                <a:ea typeface="ＭＳ Ｐゴシック" pitchFamily="34" charset="-128"/>
                <a:cs typeface="Arial" panose="020B0604020202020204" pitchFamily="34" charset="0"/>
              </a:rPr>
              <a:t>mënyrën</a:t>
            </a:r>
            <a:r>
              <a:rPr lang="en-US" sz="2000" dirty="0" smtClean="0">
                <a:latin typeface="Arial" panose="020B0604020202020204" pitchFamily="34" charset="0"/>
                <a:ea typeface="ＭＳ Ｐゴシック" pitchFamily="34" charset="-128"/>
                <a:cs typeface="Arial" panose="020B0604020202020204" pitchFamily="34" charset="0"/>
              </a:rPr>
              <a:t> e </a:t>
            </a:r>
            <a:r>
              <a:rPr lang="sq-AL" sz="2000" dirty="0" smtClean="0">
                <a:latin typeface="Arial" panose="020B0604020202020204" pitchFamily="34" charset="0"/>
                <a:ea typeface="ＭＳ Ｐゴシック" pitchFamily="34" charset="-128"/>
                <a:cs typeface="Arial" panose="020B0604020202020204" pitchFamily="34" charset="0"/>
              </a:rPr>
              <a:t>implementimin e Ligjit</a:t>
            </a:r>
            <a:r>
              <a:rPr lang="en-US" sz="2000" dirty="0" smtClean="0">
                <a:latin typeface="Arial" panose="020B0604020202020204" pitchFamily="34" charset="0"/>
                <a:ea typeface="ＭＳ Ｐゴシック" pitchFamily="34" charset="-128"/>
                <a:cs typeface="Arial" panose="020B0604020202020204" pitchFamily="34" charset="0"/>
              </a:rPr>
              <a:t>,</a:t>
            </a:r>
            <a:endParaRPr lang="sq-AL" sz="2000" dirty="0" smtClean="0">
              <a:latin typeface="Arial" panose="020B0604020202020204" pitchFamily="34" charset="0"/>
              <a:ea typeface="ＭＳ Ｐゴシック" pitchFamily="34" charset="-128"/>
              <a:cs typeface="Arial" panose="020B0604020202020204" pitchFamily="34" charset="0"/>
            </a:endParaRPr>
          </a:p>
          <a:p>
            <a:pPr lvl="1" eaLnBrk="1" fontAlgn="auto" hangingPunct="1">
              <a:spcAft>
                <a:spcPts val="0"/>
              </a:spcAft>
              <a:buFont typeface="Wingdings" pitchFamily="2" charset="2"/>
              <a:buChar char="§"/>
              <a:defRPr/>
            </a:pPr>
            <a:r>
              <a:rPr lang="en-US" sz="2000" dirty="0" err="1" smtClean="0">
                <a:latin typeface="Arial" panose="020B0604020202020204" pitchFamily="34" charset="0"/>
                <a:ea typeface="ＭＳ Ｐゴシック" pitchFamily="34" charset="-128"/>
                <a:cs typeface="Arial" panose="020B0604020202020204" pitchFamily="34" charset="0"/>
              </a:rPr>
              <a:t>Mundësojnë</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implementimin më praktik</a:t>
            </a:r>
            <a:r>
              <a:rPr lang="en-US" sz="2000" dirty="0" smtClean="0">
                <a:latin typeface="Arial" panose="020B0604020202020204" pitchFamily="34" charset="0"/>
                <a:ea typeface="ＭＳ Ｐゴシック" pitchFamily="34" charset="-128"/>
                <a:cs typeface="Arial" panose="020B0604020202020204" pitchFamily="34" charset="0"/>
              </a:rPr>
              <a:t>ë</a:t>
            </a:r>
            <a:r>
              <a:rPr lang="sq-AL" sz="2000" dirty="0" smtClean="0">
                <a:latin typeface="Arial" panose="020B0604020202020204" pitchFamily="34" charset="0"/>
                <a:ea typeface="ＭＳ Ｐゴシック" pitchFamily="34" charset="-128"/>
                <a:cs typeface="Arial" panose="020B0604020202020204" pitchFamily="34" charset="0"/>
              </a:rPr>
              <a:t>.</a:t>
            </a:r>
          </a:p>
          <a:p>
            <a:pPr lvl="1" eaLnBrk="1" fontAlgn="auto" hangingPunct="1">
              <a:spcAft>
                <a:spcPts val="0"/>
              </a:spcAft>
              <a:buFont typeface="Wingdings" pitchFamily="2" charset="2"/>
              <a:buChar char="§"/>
              <a:defRPr/>
            </a:pPr>
            <a:r>
              <a:rPr lang="en-US" sz="2000" dirty="0" err="1" smtClean="0">
                <a:latin typeface="Arial" panose="020B0604020202020204" pitchFamily="34" charset="0"/>
                <a:ea typeface="ＭＳ Ｐゴシック" pitchFamily="34" charset="-128"/>
                <a:cs typeface="Arial" panose="020B0604020202020204" pitchFamily="34" charset="0"/>
              </a:rPr>
              <a:t>Karakteristik</a:t>
            </a:r>
            <a:r>
              <a:rPr lang="en-US" sz="2000" dirty="0" smtClean="0">
                <a:latin typeface="Arial" panose="020B0604020202020204" pitchFamily="34" charset="0"/>
                <a:ea typeface="ＭＳ Ｐゴシック" pitchFamily="34" charset="-128"/>
                <a:cs typeface="Arial" panose="020B0604020202020204" pitchFamily="34" charset="0"/>
              </a:rPr>
              <a:t> e </a:t>
            </a:r>
            <a:r>
              <a:rPr lang="en-US" sz="2000" dirty="0" err="1" smtClean="0">
                <a:latin typeface="Arial" panose="020B0604020202020204" pitchFamily="34" charset="0"/>
                <a:ea typeface="ＭＳ Ｐゴシック" pitchFamily="34" charset="-128"/>
                <a:cs typeface="Arial" panose="020B0604020202020204" pitchFamily="34" charset="0"/>
              </a:rPr>
              <a:t>tyre</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eshte</a:t>
            </a:r>
            <a:r>
              <a:rPr lang="en-US" sz="2000" dirty="0" smtClean="0">
                <a:latin typeface="Arial" panose="020B0604020202020204" pitchFamily="34" charset="0"/>
                <a:ea typeface="ＭＳ Ｐゴシック" pitchFamily="34" charset="-128"/>
                <a:cs typeface="Arial" panose="020B0604020202020204" pitchFamily="34" charset="0"/>
              </a:rPr>
              <a:t>  se </a:t>
            </a:r>
            <a:r>
              <a:rPr lang="sq-AL" sz="2000" dirty="0" smtClean="0">
                <a:latin typeface="Arial" panose="020B0604020202020204" pitchFamily="34" charset="0"/>
                <a:ea typeface="ＭＳ Ｐゴシック" pitchFamily="34" charset="-128"/>
                <a:cs typeface="Arial" panose="020B0604020202020204" pitchFamily="34" charset="0"/>
              </a:rPr>
              <a:t>nuk ka nevojë për aprovim në </a:t>
            </a:r>
            <a:r>
              <a:rPr lang="en-US" sz="2000" dirty="0" smtClean="0">
                <a:latin typeface="Arial" panose="020B0604020202020204" pitchFamily="34" charset="0"/>
                <a:ea typeface="ＭＳ Ｐゴシック" pitchFamily="34" charset="-128"/>
                <a:cs typeface="Arial" panose="020B0604020202020204" pitchFamily="34" charset="0"/>
              </a:rPr>
              <a:t> P</a:t>
            </a:r>
            <a:r>
              <a:rPr lang="sq-AL" sz="2000" dirty="0" err="1" smtClean="0">
                <a:latin typeface="Arial" panose="020B0604020202020204" pitchFamily="34" charset="0"/>
                <a:ea typeface="ＭＳ Ｐゴシック" pitchFamily="34" charset="-128"/>
                <a:cs typeface="Arial" panose="020B0604020202020204" pitchFamily="34" charset="0"/>
              </a:rPr>
              <a:t>arlament</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por</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vetëm</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nga</a:t>
            </a:r>
            <a:r>
              <a:rPr lang="en-US" sz="2000" dirty="0" smtClean="0">
                <a:latin typeface="Arial" panose="020B0604020202020204" pitchFamily="34" charset="0"/>
                <a:ea typeface="ＭＳ Ｐゴシック" pitchFamily="34" charset="-128"/>
                <a:cs typeface="Arial" panose="020B0604020202020204" pitchFamily="34" charset="0"/>
              </a:rPr>
              <a:t> KRPP-</a:t>
            </a:r>
            <a:r>
              <a:rPr lang="en-US" sz="2000" dirty="0" err="1" smtClean="0">
                <a:latin typeface="Arial" panose="020B0604020202020204" pitchFamily="34" charset="0"/>
                <a:ea typeface="ＭＳ Ｐゴシック" pitchFamily="34" charset="-128"/>
                <a:cs typeface="Arial" panose="020B0604020202020204" pitchFamily="34" charset="0"/>
              </a:rPr>
              <a:t>ja</a:t>
            </a:r>
            <a:r>
              <a:rPr lang="sq-AL" sz="2000" dirty="0" smtClean="0">
                <a:latin typeface="Arial" panose="020B0604020202020204" pitchFamily="34" charset="0"/>
                <a:ea typeface="ＭＳ Ｐゴシック" pitchFamily="34" charset="-128"/>
                <a:cs typeface="Arial" panose="020B0604020202020204" pitchFamily="34" charset="0"/>
              </a:rPr>
              <a:t>)</a:t>
            </a:r>
            <a:r>
              <a:rPr lang="en-US" sz="2000" dirty="0" smtClean="0">
                <a:latin typeface="Arial" panose="020B0604020202020204" pitchFamily="34" charset="0"/>
                <a:ea typeface="ＭＳ Ｐゴシック" pitchFamily="34" charset="-128"/>
                <a:cs typeface="Arial" panose="020B0604020202020204" pitchFamily="34" charset="0"/>
              </a:rPr>
              <a:t>.</a:t>
            </a:r>
          </a:p>
          <a:p>
            <a:pPr lvl="1" eaLnBrk="1" fontAlgn="auto" hangingPunct="1">
              <a:spcAft>
                <a:spcPts val="0"/>
              </a:spcAft>
              <a:buFont typeface="Wingdings" pitchFamily="2" charset="2"/>
              <a:buChar char="§"/>
              <a:defRPr/>
            </a:pPr>
            <a:r>
              <a:rPr lang="en-US" sz="2000" dirty="0" err="1" smtClean="0">
                <a:latin typeface="Arial" panose="020B0604020202020204" pitchFamily="34" charset="0"/>
                <a:ea typeface="ＭＳ Ｐゴシック" pitchFamily="34" charset="-128"/>
                <a:cs typeface="Arial" panose="020B0604020202020204" pitchFamily="34" charset="0"/>
              </a:rPr>
              <a:t>Ka</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fleksibilitet</a:t>
            </a:r>
            <a:r>
              <a:rPr lang="en-US" sz="2000" dirty="0" smtClean="0">
                <a:latin typeface="Arial" panose="020B0604020202020204" pitchFamily="34" charset="0"/>
                <a:ea typeface="ＭＳ Ｐゴシック" pitchFamily="34" charset="-128"/>
                <a:cs typeface="Arial" panose="020B0604020202020204" pitchFamily="34" charset="0"/>
              </a:rPr>
              <a:t>  </a:t>
            </a:r>
          </a:p>
          <a:p>
            <a:pPr eaLnBrk="1" fontAlgn="auto" hangingPunct="1">
              <a:spcAft>
                <a:spcPts val="0"/>
              </a:spcAft>
              <a:buFontTx/>
              <a:buNone/>
              <a:defRPr/>
            </a:pPr>
            <a:r>
              <a:rPr lang="en-US" sz="2600" dirty="0" smtClean="0">
                <a:latin typeface="Arial" panose="020B0604020202020204" pitchFamily="34" charset="0"/>
                <a:ea typeface="ＭＳ Ｐゴシック" pitchFamily="34" charset="-128"/>
                <a:cs typeface="Arial" panose="020B0604020202020204" pitchFamily="34" charset="0"/>
              </a:rPr>
              <a:t>    </a:t>
            </a:r>
            <a:endParaRPr lang="sq-AL" sz="2600" dirty="0" smtClean="0">
              <a:latin typeface="Arial" panose="020B0604020202020204" pitchFamily="34" charset="0"/>
              <a:ea typeface="ＭＳ Ｐゴシック" pitchFamily="34" charset="-128"/>
              <a:cs typeface="Arial" panose="020B0604020202020204" pitchFamily="34" charset="0"/>
            </a:endParaRPr>
          </a:p>
        </p:txBody>
      </p:sp>
      <p:sp>
        <p:nvSpPr>
          <p:cNvPr id="8197" name="Slide Number Placeholder 3"/>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878F275A-F0CE-4F5F-884E-C99C5726CFA1}" type="slidenum">
              <a:rPr lang="en-US" altLang="sq-AL">
                <a:solidFill>
                  <a:srgbClr val="898989"/>
                </a:solidFill>
              </a:rPr>
              <a:pPr algn="ctr"/>
              <a:t>11</a:t>
            </a:fld>
            <a:endParaRPr lang="en-US" altLang="sq-AL" dirty="0">
              <a:solidFill>
                <a:srgbClr val="898989"/>
              </a:solidFill>
            </a:endParaRPr>
          </a:p>
        </p:txBody>
      </p:sp>
    </p:spTree>
    <p:extLst>
      <p:ext uri="{BB962C8B-B14F-4D97-AF65-F5344CB8AC3E}">
        <p14:creationId xmlns:p14="http://schemas.microsoft.com/office/powerpoint/2010/main" val="14250471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85750"/>
            <a:ext cx="7615238" cy="428625"/>
          </a:xfrm>
        </p:spPr>
        <p:txBody>
          <a:bodyPr>
            <a:normAutofit/>
          </a:bodyPr>
          <a:lstStyle/>
          <a:p>
            <a:pPr eaLnBrk="1" hangingPunct="1"/>
            <a:r>
              <a:rPr lang="sq-AL" altLang="sq-AL" sz="2000" dirty="0" smtClean="0">
                <a:solidFill>
                  <a:srgbClr val="FF0000"/>
                </a:solidFill>
                <a:latin typeface="Arial" panose="020B0604020202020204" pitchFamily="34" charset="0"/>
                <a:ea typeface="ＭＳ Ｐゴシック" pitchFamily="34" charset="-128"/>
                <a:cs typeface="Arial" panose="020B0604020202020204" pitchFamily="34" charset="0"/>
              </a:rPr>
              <a:t>Dokumentet standarde për </a:t>
            </a:r>
            <a:r>
              <a:rPr lang="sq-AL" altLang="sq-AL" sz="2000" dirty="0" err="1" smtClean="0">
                <a:solidFill>
                  <a:srgbClr val="FF0000"/>
                </a:solidFill>
                <a:latin typeface="Arial" panose="020B0604020202020204" pitchFamily="34" charset="0"/>
                <a:ea typeface="ＭＳ Ｐゴシック" pitchFamily="34" charset="-128"/>
                <a:cs typeface="Arial" panose="020B0604020202020204" pitchFamily="34" charset="0"/>
              </a:rPr>
              <a:t>ofertim</a:t>
            </a:r>
            <a:r>
              <a:rPr lang="sq-AL" altLang="sq-AL" sz="2000" dirty="0" smtClean="0">
                <a:solidFill>
                  <a:srgbClr val="FF0000"/>
                </a:solidFill>
                <a:latin typeface="Arial" panose="020B0604020202020204" pitchFamily="34" charset="0"/>
                <a:ea typeface="ＭＳ Ｐゴシック" pitchFamily="34" charset="-128"/>
                <a:cs typeface="Arial" panose="020B0604020202020204" pitchFamily="34" charset="0"/>
              </a:rPr>
              <a:t> dhe format</a:t>
            </a:r>
          </a:p>
        </p:txBody>
      </p:sp>
      <p:sp>
        <p:nvSpPr>
          <p:cNvPr id="18435" name="Rectangle 3"/>
          <p:cNvSpPr>
            <a:spLocks noGrp="1" noChangeArrowheads="1"/>
          </p:cNvSpPr>
          <p:nvPr>
            <p:ph idx="1"/>
          </p:nvPr>
        </p:nvSpPr>
        <p:spPr>
          <a:xfrm>
            <a:off x="685800" y="857250"/>
            <a:ext cx="7848600" cy="5357813"/>
          </a:xfrm>
        </p:spPr>
        <p:txBody>
          <a:bodyPr rtlCol="0">
            <a:normAutofit/>
          </a:bodyPr>
          <a:lstStyle/>
          <a:p>
            <a:pPr eaLnBrk="1" fontAlgn="auto" hangingPunct="1">
              <a:spcAft>
                <a:spcPts val="0"/>
              </a:spcAft>
              <a:buFont typeface="Wingdings" pitchFamily="2" charset="2"/>
              <a:buChar char="§"/>
              <a:defRPr/>
            </a:pPr>
            <a:endParaRPr lang="en-US" sz="1800" dirty="0" smtClean="0">
              <a:latin typeface="Sylfaen" pitchFamily="18" charset="0"/>
              <a:ea typeface="ＭＳ Ｐゴシック" pitchFamily="34" charset="-128"/>
            </a:endParaRPr>
          </a:p>
          <a:p>
            <a:pPr eaLnBrk="1" fontAlgn="auto" hangingPunct="1">
              <a:spcAft>
                <a:spcPts val="0"/>
              </a:spcAft>
              <a:buFont typeface="Wingdings" pitchFamily="2" charset="2"/>
              <a:buChar char="§"/>
              <a:defRPr/>
            </a:pPr>
            <a:r>
              <a:rPr lang="sq-AL" sz="2000" dirty="0" smtClean="0">
                <a:latin typeface="Arial" panose="020B0604020202020204" pitchFamily="34" charset="0"/>
                <a:ea typeface="ＭＳ Ｐゴシック" pitchFamily="34" charset="-128"/>
                <a:cs typeface="Arial" panose="020B0604020202020204" pitchFamily="34" charset="0"/>
              </a:rPr>
              <a:t>Bëjnë:</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Përshkrimin në detale të hapave dhe procedurave të prokurimit.</a:t>
            </a:r>
          </a:p>
          <a:p>
            <a:pPr lvl="1" eaLnBrk="1" fontAlgn="auto" hangingPunct="1">
              <a:spcAft>
                <a:spcPts val="0"/>
              </a:spcAft>
              <a:buFont typeface="Wingdings" pitchFamily="2" charset="2"/>
              <a:buChar char="§"/>
              <a:defRPr/>
            </a:pPr>
            <a:r>
              <a:rPr lang="sq-AL" sz="2000" dirty="0" smtClean="0">
                <a:latin typeface="Arial" panose="020B0604020202020204" pitchFamily="34" charset="0"/>
                <a:ea typeface="ＭＳ Ｐゴシック" pitchFamily="34" charset="-128"/>
                <a:cs typeface="Arial" panose="020B0604020202020204" pitchFamily="34" charset="0"/>
              </a:rPr>
              <a:t>Janë specifike për prokurime të ndryshme  (furnizime, shërbime dhe pune).</a:t>
            </a:r>
          </a:p>
          <a:p>
            <a:pPr lvl="1" eaLnBrk="1" fontAlgn="auto" hangingPunct="1">
              <a:spcAft>
                <a:spcPts val="0"/>
              </a:spcAft>
              <a:buFont typeface="Wingdings" pitchFamily="2" charset="2"/>
              <a:buChar char="§"/>
              <a:defRPr/>
            </a:pPr>
            <a:r>
              <a:rPr lang="en-US" sz="2000" dirty="0" err="1" smtClean="0">
                <a:latin typeface="Arial" panose="020B0604020202020204" pitchFamily="34" charset="0"/>
                <a:ea typeface="ＭＳ Ｐゴシック" pitchFamily="34" charset="-128"/>
                <a:cs typeface="Arial" panose="020B0604020202020204" pitchFamily="34" charset="0"/>
              </a:rPr>
              <a:t>Nivelet</a:t>
            </a:r>
            <a:r>
              <a:rPr lang="en-US" sz="2000" dirty="0" smtClean="0">
                <a:latin typeface="Arial" panose="020B0604020202020204" pitchFamily="34" charset="0"/>
                <a:ea typeface="ＭＳ Ｐゴシック" pitchFamily="34" charset="-128"/>
                <a:cs typeface="Arial" panose="020B0604020202020204" pitchFamily="34" charset="0"/>
              </a:rPr>
              <a:t> e </a:t>
            </a:r>
            <a:r>
              <a:rPr lang="en-US" sz="2000" dirty="0" err="1" smtClean="0">
                <a:latin typeface="Arial" panose="020B0604020202020204" pitchFamily="34" charset="0"/>
                <a:ea typeface="ＭＳ Ｐゴシック" pitchFamily="34" charset="-128"/>
                <a:cs typeface="Arial" panose="020B0604020202020204" pitchFamily="34" charset="0"/>
              </a:rPr>
              <a:t>prokurimit</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dhe procedura</a:t>
            </a:r>
            <a:r>
              <a:rPr lang="en-US" sz="2000" dirty="0" smtClean="0">
                <a:latin typeface="Arial" panose="020B0604020202020204" pitchFamily="34" charset="0"/>
                <a:ea typeface="ＭＳ Ｐゴシック" pitchFamily="34" charset="-128"/>
                <a:cs typeface="Arial" panose="020B0604020202020204" pitchFamily="34" charset="0"/>
              </a:rPr>
              <a:t>t,</a:t>
            </a:r>
            <a:endParaRPr lang="sq-AL" sz="2000" dirty="0" smtClean="0">
              <a:latin typeface="Arial" panose="020B0604020202020204" pitchFamily="34" charset="0"/>
              <a:ea typeface="ＭＳ Ｐゴシック" pitchFamily="34" charset="-128"/>
              <a:cs typeface="Arial" panose="020B0604020202020204" pitchFamily="34" charset="0"/>
            </a:endParaRPr>
          </a:p>
          <a:p>
            <a:pPr lvl="1" eaLnBrk="1" fontAlgn="auto" hangingPunct="1">
              <a:spcAft>
                <a:spcPts val="0"/>
              </a:spcAft>
              <a:buFont typeface="Wingdings" pitchFamily="2" charset="2"/>
              <a:buChar char="§"/>
              <a:defRPr/>
            </a:pPr>
            <a:r>
              <a:rPr lang="sq-AL" sz="2000" dirty="0" smtClean="0">
                <a:solidFill>
                  <a:srgbClr val="FF0000"/>
                </a:solidFill>
                <a:latin typeface="Arial" panose="020B0604020202020204" pitchFamily="34" charset="0"/>
                <a:ea typeface="ＭＳ Ｐゴシック" pitchFamily="34" charset="-128"/>
                <a:cs typeface="Arial" panose="020B0604020202020204" pitchFamily="34" charset="0"/>
              </a:rPr>
              <a:t>Aplikimi i obligueshëm .</a:t>
            </a:r>
          </a:p>
          <a:p>
            <a:pPr lvl="1" eaLnBrk="1" fontAlgn="auto" hangingPunct="1">
              <a:spcAft>
                <a:spcPts val="0"/>
              </a:spcAft>
              <a:buFont typeface="Arial" charset="0"/>
              <a:buNone/>
              <a:defRPr/>
            </a:pPr>
            <a:endParaRPr lang="sq-AL" sz="2000" dirty="0" smtClean="0">
              <a:solidFill>
                <a:srgbClr val="FF0000"/>
              </a:solidFill>
              <a:latin typeface="Arial" panose="020B0604020202020204" pitchFamily="34" charset="0"/>
              <a:ea typeface="ＭＳ Ｐゴシック" pitchFamily="34" charset="-128"/>
              <a:cs typeface="Arial" panose="020B0604020202020204" pitchFamily="34" charset="0"/>
            </a:endParaRPr>
          </a:p>
          <a:p>
            <a:pPr lvl="1" eaLnBrk="1" fontAlgn="auto" hangingPunct="1">
              <a:spcAft>
                <a:spcPts val="0"/>
              </a:spcAft>
              <a:buFont typeface="Wingdings" pitchFamily="2" charset="2"/>
              <a:buChar char="§"/>
              <a:defRPr/>
            </a:pPr>
            <a:r>
              <a:rPr lang="sq-AL" sz="2000" b="1" dirty="0" smtClean="0">
                <a:latin typeface="Arial" panose="020B0604020202020204" pitchFamily="34" charset="0"/>
                <a:ea typeface="ＭＳ Ｐゴシック" pitchFamily="34" charset="-128"/>
                <a:cs typeface="Arial" panose="020B0604020202020204" pitchFamily="34" charset="0"/>
              </a:rPr>
              <a:t>Ligji i Prokurimit Publik </a:t>
            </a:r>
            <a:r>
              <a:rPr lang="en-US" sz="2000" b="1" dirty="0" smtClean="0">
                <a:latin typeface="Arial" panose="020B0604020202020204" pitchFamily="34" charset="0"/>
                <a:ea typeface="ＭＳ Ｐゴシック" pitchFamily="34" charset="-128"/>
                <a:cs typeface="Arial" panose="020B0604020202020204" pitchFamily="34" charset="0"/>
              </a:rPr>
              <a:t> Nr .04/L-042   </a:t>
            </a:r>
            <a:r>
              <a:rPr lang="sq-AL" sz="2000" b="1" dirty="0" smtClean="0">
                <a:latin typeface="Arial" panose="020B0604020202020204" pitchFamily="34" charset="0"/>
                <a:ea typeface="ＭＳ Ｐゴシック" pitchFamily="34" charset="-128"/>
                <a:cs typeface="Arial" panose="020B0604020202020204" pitchFamily="34" charset="0"/>
              </a:rPr>
              <a:t>ë</a:t>
            </a:r>
            <a:r>
              <a:rPr lang="en-US" sz="2000" b="1" dirty="0" err="1" smtClean="0">
                <a:latin typeface="Arial" panose="020B0604020202020204" pitchFamily="34" charset="0"/>
                <a:ea typeface="ＭＳ Ｐゴシック" pitchFamily="34" charset="-128"/>
                <a:cs typeface="Arial" panose="020B0604020202020204" pitchFamily="34" charset="0"/>
              </a:rPr>
              <a:t>sht</a:t>
            </a:r>
            <a:r>
              <a:rPr lang="sq-AL" sz="2000" b="1" dirty="0" smtClean="0">
                <a:latin typeface="Arial" panose="020B0604020202020204" pitchFamily="34" charset="0"/>
                <a:ea typeface="ＭＳ Ｐゴシック" pitchFamily="34" charset="-128"/>
                <a:cs typeface="Arial" panose="020B0604020202020204" pitchFamily="34" charset="0"/>
              </a:rPr>
              <a:t>ë</a:t>
            </a:r>
            <a:r>
              <a:rPr lang="en-US" sz="2000" b="1" dirty="0" smtClean="0">
                <a:latin typeface="Arial" panose="020B0604020202020204" pitchFamily="34" charset="0"/>
                <a:ea typeface="ＭＳ Ｐゴシック" pitchFamily="34" charset="-128"/>
                <a:cs typeface="Arial" panose="020B0604020202020204" pitchFamily="34" charset="0"/>
              </a:rPr>
              <a:t>  </a:t>
            </a:r>
            <a:r>
              <a:rPr lang="sq-AL" sz="2000" b="1" dirty="0" smtClean="0">
                <a:latin typeface="Arial" panose="020B0604020202020204" pitchFamily="34" charset="0"/>
                <a:ea typeface="ＭＳ Ｐゴシック" pitchFamily="34" charset="-128"/>
                <a:cs typeface="Arial" panose="020B0604020202020204" pitchFamily="34" charset="0"/>
              </a:rPr>
              <a:t>a</a:t>
            </a:r>
            <a:r>
              <a:rPr lang="sq-AL" sz="2000" dirty="0" smtClean="0">
                <a:latin typeface="Arial" panose="020B0604020202020204" pitchFamily="34" charset="0"/>
                <a:ea typeface="ＭＳ Ｐゴシック" pitchFamily="34" charset="-128"/>
                <a:cs typeface="Arial" panose="020B0604020202020204" pitchFamily="34" charset="0"/>
              </a:rPr>
              <a:t>kti më i lartë ligjor </a:t>
            </a:r>
            <a:r>
              <a:rPr lang="en-US" sz="2000" dirty="0" smtClean="0">
                <a:latin typeface="Arial" panose="020B0604020202020204" pitchFamily="34" charset="0"/>
                <a:ea typeface="ＭＳ Ｐゴシック" pitchFamily="34" charset="-128"/>
                <a:cs typeface="Arial" panose="020B0604020202020204" pitchFamily="34" charset="0"/>
              </a:rPr>
              <a:t>p</a:t>
            </a:r>
            <a:r>
              <a:rPr lang="sq-AL" sz="2000" dirty="0" smtClean="0">
                <a:latin typeface="Arial" panose="020B0604020202020204" pitchFamily="34" charset="0"/>
                <a:ea typeface="ＭＳ Ｐゴシック" pitchFamily="34" charset="-128"/>
                <a:cs typeface="Arial" panose="020B0604020202020204" pitchFamily="34" charset="0"/>
              </a:rPr>
              <a:t>ë</a:t>
            </a:r>
            <a:r>
              <a:rPr lang="en-US" sz="2000" dirty="0" smtClean="0">
                <a:latin typeface="Arial" panose="020B0604020202020204" pitchFamily="34" charset="0"/>
                <a:ea typeface="ＭＳ Ｐゴシック" pitchFamily="34" charset="-128"/>
                <a:cs typeface="Arial" panose="020B0604020202020204" pitchFamily="34" charset="0"/>
              </a:rPr>
              <a:t>r</a:t>
            </a:r>
            <a:r>
              <a:rPr lang="sq-AL" sz="2000" dirty="0" smtClean="0">
                <a:latin typeface="Arial" panose="020B0604020202020204" pitchFamily="34" charset="0"/>
                <a:ea typeface="ＭＳ Ｐゴシック" pitchFamily="34" charset="-128"/>
                <a:cs typeface="Arial" panose="020B0604020202020204" pitchFamily="34" charset="0"/>
              </a:rPr>
              <a:t> Prokurim Publik në Kosovë.</a:t>
            </a:r>
          </a:p>
          <a:p>
            <a:pPr lvl="1" eaLnBrk="1" fontAlgn="auto" hangingPunct="1">
              <a:spcAft>
                <a:spcPts val="0"/>
              </a:spcAft>
              <a:buFont typeface="Wingdings" pitchFamily="2" charset="2"/>
              <a:buChar char="§"/>
              <a:defRPr/>
            </a:pPr>
            <a:r>
              <a:rPr lang="sq-AL" sz="2000" dirty="0" smtClean="0">
                <a:latin typeface="Arial" panose="020B0604020202020204" pitchFamily="34" charset="0"/>
                <a:ea typeface="ＭＳ Ｐゴシック" pitchFamily="34" charset="-128"/>
                <a:cs typeface="Arial" panose="020B0604020202020204" pitchFamily="34" charset="0"/>
              </a:rPr>
              <a:t>Në pajtim me Direktivat e </a:t>
            </a:r>
            <a:r>
              <a:rPr lang="en-US" sz="2000" dirty="0" err="1" smtClean="0">
                <a:latin typeface="Arial" panose="020B0604020202020204" pitchFamily="34" charset="0"/>
                <a:ea typeface="ＭＳ Ｐゴシック" pitchFamily="34" charset="-128"/>
                <a:cs typeface="Arial" panose="020B0604020202020204" pitchFamily="34" charset="0"/>
              </a:rPr>
              <a:t>Komisionit</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Evropian (</a:t>
            </a:r>
            <a:r>
              <a:rPr lang="en-US" sz="2000" dirty="0" err="1" smtClean="0">
                <a:latin typeface="Arial" panose="020B0604020202020204" pitchFamily="34" charset="0"/>
                <a:ea typeface="ＭＳ Ｐゴシック" pitchFamily="34" charset="-128"/>
                <a:cs typeface="Arial" panose="020B0604020202020204" pitchFamily="34" charset="0"/>
              </a:rPr>
              <a:t>Parimet</a:t>
            </a:r>
            <a:r>
              <a:rPr lang="en-US" sz="2000" dirty="0" smtClean="0">
                <a:latin typeface="Arial" panose="020B0604020202020204" pitchFamily="34" charset="0"/>
                <a:ea typeface="ＭＳ Ｐゴシック" pitchFamily="34" charset="-128"/>
                <a:cs typeface="Arial" panose="020B0604020202020204" pitchFamily="34" charset="0"/>
              </a:rPr>
              <a:t> e </a:t>
            </a:r>
            <a:r>
              <a:rPr lang="en-US" sz="2000" dirty="0" err="1" smtClean="0">
                <a:latin typeface="Arial" panose="020B0604020202020204" pitchFamily="34" charset="0"/>
                <a:ea typeface="ＭＳ Ｐゴシック" pitchFamily="34" charset="-128"/>
                <a:cs typeface="Arial" panose="020B0604020202020204" pitchFamily="34" charset="0"/>
              </a:rPr>
              <a:t>përgjitshme</a:t>
            </a:r>
            <a:r>
              <a:rPr lang="sq-AL" sz="2000" dirty="0" smtClean="0">
                <a:latin typeface="Arial" panose="020B0604020202020204" pitchFamily="34" charset="0"/>
                <a:ea typeface="ＭＳ Ｐゴシック" pitchFamily="34" charset="-128"/>
                <a:cs typeface="Arial" panose="020B0604020202020204" pitchFamily="34" charset="0"/>
              </a:rPr>
              <a:t>). </a:t>
            </a:r>
          </a:p>
          <a:p>
            <a:pPr lvl="1" eaLnBrk="1" fontAlgn="auto" hangingPunct="1">
              <a:spcAft>
                <a:spcPts val="0"/>
              </a:spcAft>
              <a:buFont typeface="Wingdings" pitchFamily="2" charset="2"/>
              <a:buChar char="§"/>
              <a:defRPr/>
            </a:pPr>
            <a:r>
              <a:rPr lang="sq-AL" sz="2000" dirty="0" smtClean="0">
                <a:latin typeface="Arial" panose="020B0604020202020204" pitchFamily="34" charset="0"/>
                <a:ea typeface="ＭＳ Ｐゴシック" pitchFamily="34" charset="-128"/>
                <a:cs typeface="Arial" panose="020B0604020202020204" pitchFamily="34" charset="0"/>
              </a:rPr>
              <a:t>Përbëhet prej </a:t>
            </a:r>
            <a:r>
              <a:rPr lang="en-US" sz="2000" dirty="0" err="1" smtClean="0">
                <a:latin typeface="Arial" panose="020B0604020202020204" pitchFamily="34" charset="0"/>
                <a:ea typeface="ＭＳ Ｐゴシック" pitchFamily="34" charset="-128"/>
                <a:cs typeface="Arial" panose="020B0604020202020204" pitchFamily="34" charset="0"/>
              </a:rPr>
              <a:t>njembëdhjetë</a:t>
            </a:r>
            <a:r>
              <a:rPr lang="sq-AL" sz="2000" dirty="0" smtClean="0">
                <a:latin typeface="Arial" panose="020B0604020202020204" pitchFamily="34" charset="0"/>
                <a:ea typeface="ＭＳ Ｐゴシック" pitchFamily="34" charset="-128"/>
                <a:cs typeface="Arial" panose="020B0604020202020204" pitchFamily="34" charset="0"/>
              </a:rPr>
              <a:t> pjesëve</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smtClean="0">
                <a:latin typeface="Arial" panose="020B0604020202020204" pitchFamily="34" charset="0"/>
                <a:ea typeface="ＭＳ Ｐゴシック" pitchFamily="34" charset="-128"/>
                <a:cs typeface="Arial" panose="020B0604020202020204" pitchFamily="34" charset="0"/>
              </a:rPr>
              <a:t>dhe</a:t>
            </a:r>
            <a:r>
              <a:rPr lang="en-US" sz="2000" dirty="0" smtClean="0">
                <a:latin typeface="Arial" panose="020B0604020202020204" pitchFamily="34" charset="0"/>
                <a:ea typeface="ＭＳ Ｐゴシック" pitchFamily="34" charset="-128"/>
                <a:cs typeface="Arial" panose="020B0604020202020204" pitchFamily="34" charset="0"/>
              </a:rPr>
              <a:t> </a:t>
            </a:r>
            <a:r>
              <a:rPr lang="sq-AL" sz="2000" dirty="0" smtClean="0">
                <a:latin typeface="Arial" panose="020B0604020202020204" pitchFamily="34" charset="0"/>
                <a:ea typeface="ＭＳ Ｐゴシック" pitchFamily="34" charset="-128"/>
                <a:cs typeface="Arial" panose="020B0604020202020204" pitchFamily="34" charset="0"/>
              </a:rPr>
              <a:t>1</a:t>
            </a:r>
            <a:r>
              <a:rPr lang="en-US" sz="2000" dirty="0" smtClean="0">
                <a:latin typeface="Arial" panose="020B0604020202020204" pitchFamily="34" charset="0"/>
                <a:ea typeface="ＭＳ Ｐゴシック" pitchFamily="34" charset="-128"/>
                <a:cs typeface="Arial" panose="020B0604020202020204" pitchFamily="34" charset="0"/>
              </a:rPr>
              <a:t>35</a:t>
            </a:r>
            <a:r>
              <a:rPr lang="sq-AL" sz="2000" dirty="0" smtClean="0">
                <a:latin typeface="Arial" panose="020B0604020202020204" pitchFamily="34" charset="0"/>
                <a:ea typeface="ＭＳ Ｐゴシック" pitchFamily="34" charset="-128"/>
                <a:cs typeface="Arial" panose="020B0604020202020204" pitchFamily="34" charset="0"/>
              </a:rPr>
              <a:t> neneve.</a:t>
            </a:r>
          </a:p>
          <a:p>
            <a:pPr marL="914400" lvl="1" indent="-514350" eaLnBrk="1" fontAlgn="auto" hangingPunct="1">
              <a:spcAft>
                <a:spcPts val="0"/>
              </a:spcAft>
              <a:buFontTx/>
              <a:buNone/>
              <a:defRPr/>
            </a:pPr>
            <a:endParaRPr lang="sq-AL" sz="2000" dirty="0" smtClean="0">
              <a:latin typeface="Arial" panose="020B0604020202020204" pitchFamily="34" charset="0"/>
              <a:ea typeface="ＭＳ Ｐゴシック" pitchFamily="34" charset="-128"/>
              <a:cs typeface="Arial" panose="020B0604020202020204" pitchFamily="34" charset="0"/>
            </a:endParaRPr>
          </a:p>
          <a:p>
            <a:pPr lvl="1" eaLnBrk="1" fontAlgn="auto" hangingPunct="1">
              <a:spcAft>
                <a:spcPts val="0"/>
              </a:spcAft>
              <a:buFontTx/>
              <a:buNone/>
              <a:defRPr/>
            </a:pPr>
            <a:endParaRPr lang="sq-AL" sz="2000" dirty="0" smtClean="0">
              <a:latin typeface="Arial" panose="020B0604020202020204" pitchFamily="34" charset="0"/>
              <a:ea typeface="ＭＳ Ｐゴシック" pitchFamily="34" charset="-128"/>
              <a:cs typeface="Arial" panose="020B0604020202020204" pitchFamily="34" charset="0"/>
            </a:endParaRPr>
          </a:p>
          <a:p>
            <a:pPr lvl="1" eaLnBrk="1" fontAlgn="auto" hangingPunct="1">
              <a:spcAft>
                <a:spcPts val="0"/>
              </a:spcAft>
              <a:buFontTx/>
              <a:buChar char="-"/>
              <a:defRPr/>
            </a:pPr>
            <a:endParaRPr lang="en-US" sz="1800" dirty="0" smtClean="0">
              <a:latin typeface="Sylfaen" pitchFamily="18" charset="0"/>
              <a:ea typeface="ＭＳ Ｐゴシック" pitchFamily="34" charset="-128"/>
            </a:endParaRPr>
          </a:p>
        </p:txBody>
      </p:sp>
      <p:sp>
        <p:nvSpPr>
          <p:cNvPr id="9221" name="Slide Number Placeholder 10"/>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519F3DBB-DFF0-45C8-A63B-510B5D0705AB}" type="slidenum">
              <a:rPr lang="en-US" altLang="sq-AL">
                <a:solidFill>
                  <a:srgbClr val="898989"/>
                </a:solidFill>
              </a:rPr>
              <a:pPr algn="ctr"/>
              <a:t>12</a:t>
            </a:fld>
            <a:endParaRPr lang="en-US" altLang="sq-AL">
              <a:solidFill>
                <a:srgbClr val="898989"/>
              </a:solidFill>
            </a:endParaRPr>
          </a:p>
        </p:txBody>
      </p:sp>
    </p:spTree>
    <p:extLst>
      <p:ext uri="{BB962C8B-B14F-4D97-AF65-F5344CB8AC3E}">
        <p14:creationId xmlns:p14="http://schemas.microsoft.com/office/powerpoint/2010/main" val="324948928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28625"/>
            <a:ext cx="6186488" cy="714375"/>
          </a:xfrm>
        </p:spPr>
        <p:txBody>
          <a:bodyPr/>
          <a:lstStyle/>
          <a:p>
            <a:pPr eaLnBrk="1" hangingPunct="1"/>
            <a:r>
              <a:rPr lang="en-US" altLang="sq-AL" sz="1800" i="1" dirty="0" err="1" smtClean="0">
                <a:solidFill>
                  <a:srgbClr val="FF0000"/>
                </a:solidFill>
                <a:ea typeface="ＭＳ Ｐゴシック" pitchFamily="34" charset="-128"/>
              </a:rPr>
              <a:t>Dokumentet</a:t>
            </a:r>
            <a:r>
              <a:rPr lang="en-US" altLang="sq-AL" sz="1800" i="1" dirty="0" smtClean="0">
                <a:solidFill>
                  <a:srgbClr val="FF0000"/>
                </a:solidFill>
                <a:ea typeface="ＭＳ Ｐゴシック" pitchFamily="34" charset="-128"/>
              </a:rPr>
              <a:t> e </a:t>
            </a:r>
            <a:r>
              <a:rPr lang="en-US" altLang="sq-AL" sz="1800" i="1" dirty="0" err="1" smtClean="0">
                <a:solidFill>
                  <a:srgbClr val="FF0000"/>
                </a:solidFill>
                <a:ea typeface="ＭＳ Ｐゴシック" pitchFamily="34" charset="-128"/>
              </a:rPr>
              <a:t>legjislacionit</a:t>
            </a:r>
            <a:r>
              <a:rPr lang="en-US" altLang="sq-AL" sz="1800" i="1" dirty="0" smtClean="0">
                <a:solidFill>
                  <a:srgbClr val="FF0000"/>
                </a:solidFill>
                <a:ea typeface="ＭＳ Ｐゴシック" pitchFamily="34" charset="-128"/>
              </a:rPr>
              <a:t> </a:t>
            </a:r>
            <a:r>
              <a:rPr lang="en-US" altLang="sq-AL" sz="1800" i="1" dirty="0" err="1" smtClean="0">
                <a:solidFill>
                  <a:srgbClr val="FF0000"/>
                </a:solidFill>
                <a:ea typeface="ＭＳ Ｐゴシック" pitchFamily="34" charset="-128"/>
              </a:rPr>
              <a:t>dytësor</a:t>
            </a:r>
            <a:endParaRPr lang="en-US" altLang="sq-AL" sz="1800" i="1" dirty="0" smtClean="0">
              <a:solidFill>
                <a:srgbClr val="FF0000"/>
              </a:solidFill>
              <a:ea typeface="ＭＳ Ｐゴシック" pitchFamily="34" charset="-128"/>
            </a:endParaRPr>
          </a:p>
        </p:txBody>
      </p:sp>
      <p:sp>
        <p:nvSpPr>
          <p:cNvPr id="9219" name="Content Placeholder 2"/>
          <p:cNvSpPr>
            <a:spLocks noGrp="1"/>
          </p:cNvSpPr>
          <p:nvPr>
            <p:ph idx="1"/>
          </p:nvPr>
        </p:nvSpPr>
        <p:spPr>
          <a:xfrm>
            <a:off x="457200" y="1071563"/>
            <a:ext cx="8229600" cy="5429250"/>
          </a:xfrm>
        </p:spPr>
        <p:txBody>
          <a:bodyPr>
            <a:normAutofit lnSpcReduction="10000"/>
          </a:bodyPr>
          <a:lstStyle/>
          <a:p>
            <a:pPr eaLnBrk="1" hangingPunct="1"/>
            <a:endParaRPr lang="en-US" altLang="sq-AL" sz="1800" b="1" i="1" dirty="0" smtClean="0">
              <a:latin typeface="Sylfaen" panose="010A0502050306030303" pitchFamily="18" charset="0"/>
              <a:ea typeface="ＭＳ Ｐゴシック" pitchFamily="34" charset="-128"/>
            </a:endParaRPr>
          </a:p>
          <a:p>
            <a:pPr eaLnBrk="1" hangingPunct="1"/>
            <a:r>
              <a:rPr lang="en-US" altLang="sq-AL" sz="1800" b="1" i="1" dirty="0" err="1" smtClean="0">
                <a:latin typeface="Sylfaen" panose="010A0502050306030303" pitchFamily="18" charset="0"/>
                <a:ea typeface="ＭＳ Ｐゴシック" pitchFamily="34" charset="-128"/>
              </a:rPr>
              <a:t>Dokumentet</a:t>
            </a:r>
            <a:r>
              <a:rPr lang="en-US" altLang="sq-AL" sz="1800" b="1" i="1" dirty="0" smtClean="0">
                <a:latin typeface="Sylfaen" panose="010A0502050306030303" pitchFamily="18" charset="0"/>
                <a:ea typeface="ＭＳ Ｐゴシック" pitchFamily="34" charset="-128"/>
              </a:rPr>
              <a:t> e </a:t>
            </a:r>
            <a:r>
              <a:rPr lang="en-US" altLang="sq-AL" sz="1800" b="1" i="1" dirty="0" err="1" smtClean="0">
                <a:latin typeface="Sylfaen" panose="010A0502050306030303" pitchFamily="18" charset="0"/>
                <a:ea typeface="ＭＳ Ｐゴシック" pitchFamily="34" charset="-128"/>
              </a:rPr>
              <a:t>legjislacionit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dytësor</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të</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aprovuara</a:t>
            </a:r>
            <a:r>
              <a:rPr lang="en-US" altLang="sq-AL" sz="1800" b="1" i="1" dirty="0" smtClean="0">
                <a:latin typeface="Sylfaen" panose="010A0502050306030303" pitchFamily="18" charset="0"/>
                <a:ea typeface="ＭＳ Ｐゴシック" pitchFamily="34" charset="-128"/>
              </a:rPr>
              <a:t> </a:t>
            </a:r>
          </a:p>
          <a:p>
            <a:pPr eaLnBrk="1" hangingPunct="1"/>
            <a:r>
              <a:rPr lang="en-US" altLang="sq-AL" sz="1800" b="1" i="1" dirty="0" smtClean="0">
                <a:latin typeface="Sylfaen" panose="010A0502050306030303" pitchFamily="18" charset="0"/>
                <a:ea typeface="ＭＳ Ｐゴシック" pitchFamily="34" charset="-128"/>
              </a:rPr>
              <a:t/>
            </a:r>
            <a:br>
              <a:rPr lang="en-US" altLang="sq-AL" sz="1800" b="1" i="1" dirty="0" smtClean="0">
                <a:latin typeface="Sylfaen" panose="010A0502050306030303" pitchFamily="18" charset="0"/>
                <a:ea typeface="ＭＳ Ｐゴシック" pitchFamily="34" charset="-128"/>
              </a:rPr>
            </a:br>
            <a:r>
              <a:rPr lang="en-US" altLang="sq-AL" sz="1800" b="1" i="1" dirty="0" smtClean="0">
                <a:latin typeface="Sylfaen" panose="010A0502050306030303" pitchFamily="18" charset="0"/>
                <a:ea typeface="ＭＳ Ｐゴシック" pitchFamily="34" charset="-128"/>
              </a:rPr>
              <a:t>(</a:t>
            </a:r>
            <a:r>
              <a:rPr lang="en-US" altLang="sq-AL" sz="1800" b="1" i="1" dirty="0" err="1" smtClean="0">
                <a:latin typeface="Sylfaen" panose="010A0502050306030303" pitchFamily="18" charset="0"/>
                <a:ea typeface="ＭＳ Ｐゴシック" pitchFamily="34" charset="-128"/>
              </a:rPr>
              <a:t>Dokumentet</a:t>
            </a:r>
            <a:r>
              <a:rPr lang="en-US" altLang="sq-AL" sz="1800" b="1" i="1" dirty="0" smtClean="0">
                <a:latin typeface="Sylfaen" panose="010A0502050306030303" pitchFamily="18" charset="0"/>
                <a:ea typeface="ＭＳ Ｐゴシック" pitchFamily="34" charset="-128"/>
              </a:rPr>
              <a:t> e </a:t>
            </a:r>
            <a:r>
              <a:rPr lang="en-US" altLang="sq-AL" sz="1800" b="1" i="1" dirty="0" err="1" smtClean="0">
                <a:latin typeface="Sylfaen" panose="010A0502050306030303" pitchFamily="18" charset="0"/>
                <a:ea typeface="ＭＳ Ｐゴシック" pitchFamily="34" charset="-128"/>
              </a:rPr>
              <a:t>aprovuara</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mund</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të</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shkarkohen</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në</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të</a:t>
            </a:r>
            <a:r>
              <a:rPr lang="en-US" altLang="sq-AL" sz="1800" b="1" i="1" dirty="0" smtClean="0">
                <a:latin typeface="Sylfaen" panose="010A0502050306030303" pitchFamily="18" charset="0"/>
                <a:ea typeface="ＭＳ Ｐゴシック" pitchFamily="34" charset="-128"/>
              </a:rPr>
              <a:t> tri </a:t>
            </a:r>
            <a:r>
              <a:rPr lang="en-US" altLang="sq-AL" sz="1800" b="1" i="1" dirty="0" err="1" smtClean="0">
                <a:latin typeface="Sylfaen" panose="010A0502050306030303" pitchFamily="18" charset="0"/>
                <a:ea typeface="ＭＳ Ｐゴシック" pitchFamily="34" charset="-128"/>
              </a:rPr>
              <a:t>gjuhët</a:t>
            </a:r>
            <a:r>
              <a:rPr lang="en-US" altLang="sq-AL" sz="1800" b="1" i="1" dirty="0" smtClean="0">
                <a:latin typeface="Sylfaen" panose="010A0502050306030303" pitchFamily="18" charset="0"/>
                <a:ea typeface="ＭＳ Ｐゴシック" pitchFamily="34" charset="-128"/>
              </a:rPr>
              <a:t> duke </a:t>
            </a:r>
            <a:r>
              <a:rPr lang="en-US" altLang="sq-AL" sz="1800" b="1" i="1" dirty="0" err="1" smtClean="0">
                <a:latin typeface="Sylfaen" panose="010A0502050306030303" pitchFamily="18" charset="0"/>
                <a:ea typeface="ＭＳ Ｐゴシック" pitchFamily="34" charset="-128"/>
              </a:rPr>
              <a:t>klikuar</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në</a:t>
            </a:r>
            <a:r>
              <a:rPr lang="en-US" altLang="sq-AL" sz="1800" b="1" i="1" dirty="0" smtClean="0">
                <a:latin typeface="Sylfaen" panose="010A0502050306030303" pitchFamily="18" charset="0"/>
                <a:ea typeface="ＭＳ Ｐゴシック" pitchFamily="34" charset="-128"/>
              </a:rPr>
              <a:t> +)</a:t>
            </a:r>
            <a:r>
              <a:rPr lang="en-US" altLang="sq-AL" sz="1800" b="1" i="1" dirty="0" smtClean="0">
                <a:ea typeface="ＭＳ Ｐゴシック" pitchFamily="34" charset="-128"/>
              </a:rPr>
              <a:t> </a:t>
            </a:r>
            <a:r>
              <a:rPr lang="en-US" altLang="sq-AL" sz="2800" b="1" i="1" dirty="0" smtClean="0">
                <a:solidFill>
                  <a:srgbClr val="FF0000"/>
                </a:solidFill>
                <a:ea typeface="ＭＳ Ｐゴシック" pitchFamily="34" charset="-128"/>
              </a:rPr>
              <a:t>krpp.rks-gov.net</a:t>
            </a:r>
            <a:endParaRPr lang="en-US" altLang="sq-AL" sz="2800" b="1" i="1" dirty="0" smtClean="0">
              <a:solidFill>
                <a:srgbClr val="FF0000"/>
              </a:solidFill>
              <a:latin typeface="Sylfaen" panose="010A0502050306030303" pitchFamily="18" charset="0"/>
              <a:ea typeface="ＭＳ Ｐゴシック" pitchFamily="34" charset="-128"/>
            </a:endParaRPr>
          </a:p>
          <a:p>
            <a:pPr eaLnBrk="1" hangingPunct="1"/>
            <a:r>
              <a:rPr lang="en-US" altLang="sq-AL" sz="1800" b="1" i="1" dirty="0" smtClean="0">
                <a:latin typeface="Sylfaen" panose="010A0502050306030303" pitchFamily="18" charset="0"/>
                <a:ea typeface="ＭＳ Ｐゴシック" pitchFamily="34" charset="-128"/>
              </a:rPr>
              <a:t>+ SHQIP </a:t>
            </a:r>
          </a:p>
          <a:p>
            <a:pPr eaLnBrk="1" hangingPunct="1"/>
            <a:r>
              <a:rPr lang="en-US" altLang="sq-AL" sz="1800" b="1" i="1" dirty="0" smtClean="0">
                <a:latin typeface="Sylfaen" panose="010A0502050306030303" pitchFamily="18" charset="0"/>
                <a:ea typeface="ＭＳ Ｐゴシック" pitchFamily="34" charset="-128"/>
              </a:rPr>
              <a:t>+SERBISHT </a:t>
            </a:r>
          </a:p>
          <a:p>
            <a:pPr eaLnBrk="1" hangingPunct="1"/>
            <a:r>
              <a:rPr lang="en-US" altLang="sq-AL" sz="1800" b="1" i="1" dirty="0" smtClean="0">
                <a:latin typeface="Sylfaen" panose="010A0502050306030303" pitchFamily="18" charset="0"/>
                <a:ea typeface="ＭＳ Ｐゴシック" pitchFamily="34" charset="-128"/>
              </a:rPr>
              <a:t>+ANGLISHT </a:t>
            </a:r>
          </a:p>
          <a:p>
            <a:pPr eaLnBrk="1" hangingPunct="1">
              <a:buFont typeface="Arial" panose="020B0604020202020204" pitchFamily="34" charset="0"/>
              <a:buNone/>
            </a:pPr>
            <a:r>
              <a:rPr lang="en-US" altLang="sq-AL" sz="1800" b="1" dirty="0" err="1" smtClean="0">
                <a:latin typeface="Sylfaen" panose="010A0502050306030303" pitchFamily="18" charset="0"/>
                <a:ea typeface="ＭＳ Ｐゴシック" pitchFamily="34" charset="-128"/>
              </a:rPr>
              <a:t>Dokumentet</a:t>
            </a:r>
            <a:r>
              <a:rPr lang="en-US" altLang="sq-AL" sz="1800" b="1" dirty="0" smtClean="0">
                <a:latin typeface="Sylfaen" panose="010A0502050306030303" pitchFamily="18" charset="0"/>
                <a:ea typeface="ＭＳ Ｐゴシック" pitchFamily="34" charset="-128"/>
              </a:rPr>
              <a:t> e </a:t>
            </a:r>
            <a:r>
              <a:rPr lang="en-US" altLang="sq-AL" sz="1800" b="1" dirty="0" err="1" smtClean="0">
                <a:latin typeface="Sylfaen" panose="010A0502050306030303" pitchFamily="18" charset="0"/>
                <a:ea typeface="ＭＳ Ｐゴシック" pitchFamily="34" charset="-128"/>
              </a:rPr>
              <a:t>legjislacionit</a:t>
            </a:r>
            <a:r>
              <a:rPr lang="en-US" altLang="sq-AL" sz="1800" b="1" dirty="0" smtClean="0">
                <a:latin typeface="Sylfaen" panose="010A0502050306030303" pitchFamily="18" charset="0"/>
                <a:ea typeface="ＭＳ Ｐゴシック" pitchFamily="34" charset="-128"/>
              </a:rPr>
              <a:t> </a:t>
            </a:r>
            <a:r>
              <a:rPr lang="en-US" altLang="sq-AL" sz="1800" b="1" dirty="0" err="1" smtClean="0">
                <a:latin typeface="Sylfaen" panose="010A0502050306030303" pitchFamily="18" charset="0"/>
                <a:ea typeface="ＭＳ Ｐゴシック" pitchFamily="34" charset="-128"/>
              </a:rPr>
              <a:t>dytësor</a:t>
            </a:r>
            <a:r>
              <a:rPr lang="en-US" altLang="sq-AL" sz="1800" b="1" dirty="0" smtClean="0">
                <a:latin typeface="Sylfaen" panose="010A0502050306030303" pitchFamily="18" charset="0"/>
                <a:ea typeface="ＭＳ Ｐゴシック" pitchFamily="34" charset="-128"/>
              </a:rPr>
              <a:t> </a:t>
            </a:r>
            <a:r>
              <a:rPr lang="en-US" altLang="sq-AL" sz="1800" b="1" dirty="0" err="1" smtClean="0">
                <a:latin typeface="Sylfaen" panose="010A0502050306030303" pitchFamily="18" charset="0"/>
                <a:ea typeface="ＭＳ Ｐゴシック" pitchFamily="34" charset="-128"/>
              </a:rPr>
              <a:t>të</a:t>
            </a:r>
            <a:r>
              <a:rPr lang="en-US" altLang="sq-AL" sz="1800" b="1" dirty="0" smtClean="0">
                <a:latin typeface="Sylfaen" panose="010A0502050306030303" pitchFamily="18" charset="0"/>
                <a:ea typeface="ＭＳ Ｐゴシック" pitchFamily="34" charset="-128"/>
              </a:rPr>
              <a:t> </a:t>
            </a:r>
            <a:r>
              <a:rPr lang="en-US" altLang="sq-AL" sz="1800" b="1" dirty="0" err="1" smtClean="0">
                <a:latin typeface="Sylfaen" panose="010A0502050306030303" pitchFamily="18" charset="0"/>
                <a:ea typeface="ＭＳ Ｐゴシック" pitchFamily="34" charset="-128"/>
              </a:rPr>
              <a:t>aprovuara</a:t>
            </a:r>
            <a:r>
              <a:rPr lang="en-US" altLang="sq-AL" sz="1800" b="1" dirty="0" smtClean="0">
                <a:latin typeface="Sylfaen" panose="010A0502050306030303" pitchFamily="18" charset="0"/>
                <a:ea typeface="ＭＳ Ｐゴシック" pitchFamily="34" charset="-128"/>
              </a:rPr>
              <a:t> </a:t>
            </a:r>
            <a:r>
              <a:rPr lang="en-US" altLang="sq-AL" sz="1800" b="1" dirty="0" err="1" smtClean="0">
                <a:latin typeface="Sylfaen" panose="010A0502050306030303" pitchFamily="18" charset="0"/>
                <a:ea typeface="ＭＳ Ｐゴシック" pitchFamily="34" charset="-128"/>
              </a:rPr>
              <a:t>sipas</a:t>
            </a:r>
            <a:r>
              <a:rPr lang="en-US" altLang="sq-AL" sz="1800" b="1" dirty="0" smtClean="0">
                <a:latin typeface="Sylfaen" panose="010A0502050306030303" pitchFamily="18" charset="0"/>
                <a:ea typeface="ＭＳ Ｐゴシック" pitchFamily="34" charset="-128"/>
              </a:rPr>
              <a:t>  LPP </a:t>
            </a:r>
          </a:p>
          <a:p>
            <a:pPr eaLnBrk="1" hangingPunct="1">
              <a:buFont typeface="Arial" panose="020B0604020202020204" pitchFamily="34" charset="0"/>
              <a:buNone/>
            </a:pP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Pjesa</a:t>
            </a:r>
            <a:r>
              <a:rPr lang="en-US" altLang="sq-AL" sz="1800" b="1" i="1" dirty="0" smtClean="0">
                <a:latin typeface="Sylfaen" panose="010A0502050306030303" pitchFamily="18" charset="0"/>
                <a:ea typeface="ＭＳ Ｐゴシック" pitchFamily="34" charset="-128"/>
              </a:rPr>
              <a:t> A </a:t>
            </a:r>
            <a:r>
              <a:rPr lang="en-US" altLang="sq-AL" sz="1800" b="1" i="1" dirty="0" err="1" smtClean="0">
                <a:latin typeface="Sylfaen" panose="010A0502050306030303" pitchFamily="18" charset="0"/>
                <a:ea typeface="ＭＳ Ｐゴシック" pitchFamily="34" charset="-128"/>
              </a:rPr>
              <a:t>Rregulloret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dhe</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udhzuesit</a:t>
            </a:r>
            <a:r>
              <a:rPr lang="en-US" altLang="sq-AL" sz="1800" b="1" i="1" dirty="0" smtClean="0">
                <a:latin typeface="Sylfaen" panose="010A0502050306030303" pitchFamily="18" charset="0"/>
                <a:ea typeface="ＭＳ Ｐゴシック" pitchFamily="34" charset="-128"/>
              </a:rPr>
              <a:t>  e </a:t>
            </a:r>
            <a:r>
              <a:rPr lang="en-US" altLang="sq-AL" sz="1800" b="1" i="1" dirty="0" err="1" smtClean="0">
                <a:latin typeface="Sylfaen" panose="010A0502050306030303" pitchFamily="18" charset="0"/>
                <a:ea typeface="ＭＳ Ｐゴシック" pitchFamily="34" charset="-128"/>
              </a:rPr>
              <a:t>Prokurimit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Publik</a:t>
            </a:r>
            <a:r>
              <a:rPr lang="en-US" altLang="sq-AL" sz="1800" b="1" i="1" dirty="0" smtClean="0">
                <a:latin typeface="Sylfaen" panose="010A0502050306030303" pitchFamily="18" charset="0"/>
                <a:ea typeface="ＭＳ Ｐゴシック" pitchFamily="34" charset="-128"/>
              </a:rPr>
              <a:t> </a:t>
            </a:r>
          </a:p>
          <a:p>
            <a:pPr eaLnBrk="1" hangingPunct="1"/>
            <a:r>
              <a:rPr lang="en-US" altLang="sq-AL" sz="1800" b="1" i="1" dirty="0" err="1" smtClean="0">
                <a:latin typeface="Sylfaen" panose="010A0502050306030303" pitchFamily="18" charset="0"/>
                <a:ea typeface="ＭＳ Ｐゴシック" pitchFamily="34" charset="-128"/>
              </a:rPr>
              <a:t>Pjesa</a:t>
            </a:r>
            <a:r>
              <a:rPr lang="en-US" altLang="sq-AL" sz="1800" b="1" i="1" dirty="0" smtClean="0">
                <a:latin typeface="Sylfaen" panose="010A0502050306030303" pitchFamily="18" charset="0"/>
                <a:ea typeface="ＭＳ Ｐゴシック" pitchFamily="34" charset="-128"/>
              </a:rPr>
              <a:t> B </a:t>
            </a:r>
            <a:r>
              <a:rPr lang="en-US" altLang="sq-AL" sz="1800" b="1" i="1" dirty="0" err="1" smtClean="0">
                <a:latin typeface="Sylfaen" panose="010A0502050306030303" pitchFamily="18" charset="0"/>
                <a:ea typeface="ＭＳ Ｐゴシック" pitchFamily="34" charset="-128"/>
              </a:rPr>
              <a:t>Rregullat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mbi</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Procedurat</a:t>
            </a:r>
            <a:r>
              <a:rPr lang="en-US" altLang="sq-AL" sz="1800" b="1" i="1" dirty="0" smtClean="0">
                <a:latin typeface="Sylfaen" panose="010A0502050306030303" pitchFamily="18" charset="0"/>
                <a:ea typeface="ＭＳ Ｐゴシック" pitchFamily="34" charset="-128"/>
              </a:rPr>
              <a:t> e </a:t>
            </a:r>
            <a:r>
              <a:rPr lang="en-US" altLang="sq-AL" sz="1800" b="1" i="1" dirty="0" err="1" smtClean="0">
                <a:latin typeface="Sylfaen" panose="010A0502050306030303" pitchFamily="18" charset="0"/>
                <a:ea typeface="ＭＳ Ｐゴシック" pitchFamily="34" charset="-128"/>
              </a:rPr>
              <a:t>Prokurimit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dokumentet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standarte</a:t>
            </a:r>
            <a:r>
              <a:rPr lang="en-US" altLang="sq-AL" sz="1800" b="1" i="1" dirty="0" smtClean="0">
                <a:latin typeface="Sylfaen" panose="010A0502050306030303" pitchFamily="18" charset="0"/>
                <a:ea typeface="ＭＳ Ｐゴシック" pitchFamily="34" charset="-128"/>
              </a:rPr>
              <a:t> </a:t>
            </a:r>
          </a:p>
          <a:p>
            <a:pPr eaLnBrk="1" hangingPunct="1"/>
            <a:r>
              <a:rPr lang="en-US" altLang="sq-AL" sz="1800" b="1" i="1" dirty="0" err="1" smtClean="0">
                <a:latin typeface="Sylfaen" panose="010A0502050306030303" pitchFamily="18" charset="0"/>
                <a:ea typeface="ＭＳ Ｐゴシック" pitchFamily="34" charset="-128"/>
              </a:rPr>
              <a:t>Pjesa</a:t>
            </a:r>
            <a:r>
              <a:rPr lang="en-US" altLang="sq-AL" sz="1800" b="1" i="1" dirty="0" smtClean="0">
                <a:latin typeface="Sylfaen" panose="010A0502050306030303" pitchFamily="18" charset="0"/>
                <a:ea typeface="ＭＳ Ｐゴシック" pitchFamily="34" charset="-128"/>
              </a:rPr>
              <a:t> C </a:t>
            </a:r>
            <a:r>
              <a:rPr lang="en-US" altLang="sq-AL" sz="1800" b="1" i="1" dirty="0" err="1" smtClean="0">
                <a:latin typeface="Sylfaen" panose="010A0502050306030303" pitchFamily="18" charset="0"/>
                <a:ea typeface="ＭＳ Ｐゴシック" pitchFamily="34" charset="-128"/>
              </a:rPr>
              <a:t>Menaxhimi</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i</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Kontratave</a:t>
            </a:r>
            <a:r>
              <a:rPr lang="en-US" altLang="sq-AL" sz="1800" b="1" i="1" dirty="0" smtClean="0">
                <a:latin typeface="Sylfaen" panose="010A0502050306030303" pitchFamily="18" charset="0"/>
                <a:ea typeface="ＭＳ Ｐゴシック" pitchFamily="34" charset="-128"/>
              </a:rPr>
              <a:t> </a:t>
            </a:r>
          </a:p>
          <a:p>
            <a:pPr eaLnBrk="1" hangingPunct="1"/>
            <a:r>
              <a:rPr lang="en-US" altLang="sq-AL" sz="1800" b="1" i="1" dirty="0" err="1" smtClean="0">
                <a:latin typeface="Sylfaen" panose="010A0502050306030303" pitchFamily="18" charset="0"/>
                <a:ea typeface="ＭＳ Ｐゴシック" pitchFamily="34" charset="-128"/>
              </a:rPr>
              <a:t>Pjesa</a:t>
            </a:r>
            <a:r>
              <a:rPr lang="en-US" altLang="sq-AL" sz="1800" b="1" i="1" dirty="0" smtClean="0">
                <a:latin typeface="Sylfaen" panose="010A0502050306030303" pitchFamily="18" charset="0"/>
                <a:ea typeface="ＭＳ Ｐゴシック" pitchFamily="34" charset="-128"/>
              </a:rPr>
              <a:t> D </a:t>
            </a:r>
            <a:r>
              <a:rPr lang="en-US" altLang="sq-AL" sz="1800" b="1" i="1" dirty="0" err="1" smtClean="0">
                <a:latin typeface="Sylfaen" panose="010A0502050306030303" pitchFamily="18" charset="0"/>
                <a:ea typeface="ＭＳ Ｐゴシック" pitchFamily="34" charset="-128"/>
              </a:rPr>
              <a:t>Kodi</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Etik</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i</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Prokurimit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dhe</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Deklaratat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nen</a:t>
            </a:r>
            <a:r>
              <a:rPr lang="en-US" altLang="sq-AL" sz="1800" b="1" i="1" dirty="0" smtClean="0">
                <a:latin typeface="Sylfaen" panose="010A0502050306030303" pitchFamily="18" charset="0"/>
                <a:ea typeface="ＭＳ Ｐゴシック" pitchFamily="34" charset="-128"/>
              </a:rPr>
              <a:t> Betim </a:t>
            </a:r>
          </a:p>
          <a:p>
            <a:pPr eaLnBrk="1" hangingPunct="1"/>
            <a:r>
              <a:rPr lang="en-US" altLang="sq-AL" sz="1800" b="1" i="1" dirty="0" err="1" smtClean="0">
                <a:latin typeface="Sylfaen" panose="010A0502050306030303" pitchFamily="18" charset="0"/>
                <a:ea typeface="ＭＳ Ｐゴシック" pitchFamily="34" charset="-128"/>
              </a:rPr>
              <a:t>Pjesa</a:t>
            </a:r>
            <a:r>
              <a:rPr lang="en-US" altLang="sq-AL" sz="1800" b="1" i="1" dirty="0" smtClean="0">
                <a:latin typeface="Sylfaen" panose="010A0502050306030303" pitchFamily="18" charset="0"/>
                <a:ea typeface="ＭＳ Ｐゴシック" pitchFamily="34" charset="-128"/>
              </a:rPr>
              <a:t> E </a:t>
            </a:r>
            <a:r>
              <a:rPr lang="en-US" altLang="sq-AL" sz="1800" b="1" i="1" dirty="0" err="1" smtClean="0">
                <a:latin typeface="Sylfaen" panose="010A0502050306030303" pitchFamily="18" charset="0"/>
                <a:ea typeface="ＭＳ Ｐゴシック" pitchFamily="34" charset="-128"/>
              </a:rPr>
              <a:t>Rregullat</a:t>
            </a:r>
            <a:r>
              <a:rPr lang="en-US" altLang="sq-AL" sz="1800" b="1" i="1" dirty="0" smtClean="0">
                <a:latin typeface="Sylfaen" panose="010A0502050306030303" pitchFamily="18" charset="0"/>
                <a:ea typeface="ＭＳ Ｐゴシック" pitchFamily="34" charset="-128"/>
              </a:rPr>
              <a:t> per </a:t>
            </a:r>
            <a:r>
              <a:rPr lang="en-US" altLang="sq-AL" sz="1800" b="1" i="1" dirty="0" err="1" smtClean="0">
                <a:latin typeface="Sylfaen" panose="010A0502050306030303" pitchFamily="18" charset="0"/>
                <a:ea typeface="ＭＳ Ｐゴシック" pitchFamily="34" charset="-128"/>
              </a:rPr>
              <a:t>shitjen</a:t>
            </a:r>
            <a:r>
              <a:rPr lang="en-US" altLang="sq-AL" sz="1800" b="1" i="1" dirty="0" smtClean="0">
                <a:latin typeface="Sylfaen" panose="010A0502050306030303" pitchFamily="18" charset="0"/>
                <a:ea typeface="ＭＳ Ｐゴシック" pitchFamily="34" charset="-128"/>
              </a:rPr>
              <a:t> e </a:t>
            </a:r>
            <a:r>
              <a:rPr lang="en-US" altLang="sq-AL" sz="1800" b="1" i="1" dirty="0" err="1" smtClean="0">
                <a:latin typeface="Sylfaen" panose="010A0502050306030303" pitchFamily="18" charset="0"/>
                <a:ea typeface="ＭＳ Ｐゴシック" pitchFamily="34" charset="-128"/>
              </a:rPr>
              <a:t>Aseteve</a:t>
            </a:r>
            <a:r>
              <a:rPr lang="en-US" altLang="sq-AL" sz="1800" b="1" i="1" dirty="0" smtClean="0">
                <a:latin typeface="Sylfaen" panose="010A0502050306030303" pitchFamily="18" charset="0"/>
                <a:ea typeface="ＭＳ Ｐゴシック" pitchFamily="34" charset="-128"/>
              </a:rPr>
              <a:t> </a:t>
            </a:r>
          </a:p>
          <a:p>
            <a:pPr eaLnBrk="1" hangingPunct="1"/>
            <a:r>
              <a:rPr lang="en-US" altLang="sq-AL" sz="1800" b="1" i="1" dirty="0" err="1" smtClean="0">
                <a:latin typeface="Sylfaen" panose="010A0502050306030303" pitchFamily="18" charset="0"/>
                <a:ea typeface="ＭＳ Ｐゴシック" pitchFamily="34" charset="-128"/>
              </a:rPr>
              <a:t>Pjesa</a:t>
            </a:r>
            <a:r>
              <a:rPr lang="en-US" altLang="sq-AL" sz="1800" b="1" i="1" dirty="0" smtClean="0">
                <a:latin typeface="Sylfaen" panose="010A0502050306030303" pitchFamily="18" charset="0"/>
                <a:ea typeface="ＭＳ Ｐゴシック" pitchFamily="34" charset="-128"/>
              </a:rPr>
              <a:t> F </a:t>
            </a:r>
            <a:r>
              <a:rPr lang="en-US" altLang="sq-AL" sz="1800" b="1" i="1" dirty="0" err="1" smtClean="0">
                <a:latin typeface="Sylfaen" panose="010A0502050306030303" pitchFamily="18" charset="0"/>
                <a:ea typeface="ＭＳ Ｐゴシック" pitchFamily="34" charset="-128"/>
              </a:rPr>
              <a:t>Formular</a:t>
            </a:r>
            <a:r>
              <a:rPr lang="en-US" altLang="sq-AL" sz="1800" b="1" i="1" dirty="0" smtClean="0">
                <a:latin typeface="Sylfaen" panose="010A0502050306030303" pitchFamily="18" charset="0"/>
                <a:ea typeface="ＭＳ Ｐゴシック" pitchFamily="34" charset="-128"/>
              </a:rPr>
              <a:t> per </a:t>
            </a:r>
            <a:r>
              <a:rPr lang="en-US" altLang="sq-AL" sz="1800" b="1" i="1" dirty="0" err="1" smtClean="0">
                <a:latin typeface="Sylfaen" panose="010A0502050306030303" pitchFamily="18" charset="0"/>
                <a:ea typeface="ＭＳ Ｐゴシック" pitchFamily="34" charset="-128"/>
              </a:rPr>
              <a:t>parashtrim</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ankese</a:t>
            </a:r>
            <a:r>
              <a:rPr lang="en-US" altLang="sq-AL" sz="1800" b="1" i="1" dirty="0" smtClean="0">
                <a:latin typeface="Sylfaen" panose="010A0502050306030303" pitchFamily="18" charset="0"/>
                <a:ea typeface="ＭＳ Ｐゴシック" pitchFamily="34" charset="-128"/>
              </a:rPr>
              <a:t> ne OSHP </a:t>
            </a:r>
          </a:p>
          <a:p>
            <a:pPr eaLnBrk="1" hangingPunct="1"/>
            <a:r>
              <a:rPr lang="en-US" altLang="sq-AL" sz="1800" b="1" i="1" dirty="0" err="1" smtClean="0">
                <a:latin typeface="Sylfaen" panose="010A0502050306030303" pitchFamily="18" charset="0"/>
                <a:ea typeface="ＭＳ Ｐゴシック" pitchFamily="34" charset="-128"/>
              </a:rPr>
              <a:t>Pjesa</a:t>
            </a:r>
            <a:r>
              <a:rPr lang="en-US" altLang="sq-AL" sz="1800" b="1" i="1" dirty="0" smtClean="0">
                <a:latin typeface="Sylfaen" panose="010A0502050306030303" pitchFamily="18" charset="0"/>
                <a:ea typeface="ＭＳ Ｐゴシック" pitchFamily="34" charset="-128"/>
              </a:rPr>
              <a:t> G Per </a:t>
            </a:r>
            <a:r>
              <a:rPr lang="en-US" altLang="sq-AL" sz="1800" b="1" i="1" dirty="0" err="1" smtClean="0">
                <a:latin typeface="Sylfaen" panose="010A0502050306030303" pitchFamily="18" charset="0"/>
                <a:ea typeface="ＭＳ Ｐゴシック" pitchFamily="34" charset="-128"/>
              </a:rPr>
              <a:t>Misionet</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Diplomatike</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Konsullore</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te</a:t>
            </a:r>
            <a:r>
              <a:rPr lang="en-US" altLang="sq-AL" sz="1800" b="1" i="1" dirty="0" smtClean="0">
                <a:latin typeface="Sylfaen" panose="010A0502050306030303" pitchFamily="18" charset="0"/>
                <a:ea typeface="ＭＳ Ｐゴシック" pitchFamily="34" charset="-128"/>
              </a:rPr>
              <a:t> </a:t>
            </a:r>
            <a:r>
              <a:rPr lang="en-US" altLang="sq-AL" sz="1800" b="1" i="1" dirty="0" err="1" smtClean="0">
                <a:latin typeface="Sylfaen" panose="010A0502050306030303" pitchFamily="18" charset="0"/>
                <a:ea typeface="ＭＳ Ｐゴシック" pitchFamily="34" charset="-128"/>
              </a:rPr>
              <a:t>Republikes</a:t>
            </a:r>
            <a:r>
              <a:rPr lang="en-US" altLang="sq-AL" sz="1800" b="1" i="1" dirty="0" smtClean="0">
                <a:latin typeface="Sylfaen" panose="010A0502050306030303" pitchFamily="18" charset="0"/>
                <a:ea typeface="ＭＳ Ｐゴシック" pitchFamily="34" charset="-128"/>
              </a:rPr>
              <a:t> se </a:t>
            </a:r>
            <a:r>
              <a:rPr lang="en-US" altLang="sq-AL" sz="1800" b="1" i="1" dirty="0" err="1" smtClean="0">
                <a:latin typeface="Sylfaen" panose="010A0502050306030303" pitchFamily="18" charset="0"/>
                <a:ea typeface="ＭＳ Ｐゴシック" pitchFamily="34" charset="-128"/>
              </a:rPr>
              <a:t>Kosoves</a:t>
            </a:r>
            <a:endParaRPr lang="en-US" altLang="sq-AL" sz="1800" b="1" i="1" dirty="0" smtClean="0">
              <a:latin typeface="Sylfaen" panose="010A0502050306030303" pitchFamily="18" charset="0"/>
              <a:ea typeface="ＭＳ Ｐゴシック" pitchFamily="34" charset="-128"/>
            </a:endParaRPr>
          </a:p>
          <a:p>
            <a:pPr eaLnBrk="1" hangingPunct="1"/>
            <a:endParaRPr lang="en-US" altLang="sq-AL" sz="1800" b="1" i="1" dirty="0" smtClean="0">
              <a:latin typeface="Sylfaen" panose="010A0502050306030303" pitchFamily="18" charset="0"/>
              <a:ea typeface="ＭＳ Ｐゴシック" pitchFamily="34" charset="-128"/>
            </a:endParaRPr>
          </a:p>
        </p:txBody>
      </p:sp>
      <p:sp>
        <p:nvSpPr>
          <p:cNvPr id="10245"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20B223E9-3795-46A1-AD57-BF273151C1CE}" type="slidenum">
              <a:rPr lang="en-GB" altLang="sq-AL">
                <a:solidFill>
                  <a:srgbClr val="898989"/>
                </a:solidFill>
              </a:rPr>
              <a:pPr algn="ctr"/>
              <a:t>13</a:t>
            </a:fld>
            <a:endParaRPr lang="en-GB" altLang="sq-AL">
              <a:solidFill>
                <a:srgbClr val="898989"/>
              </a:solidFill>
            </a:endParaRPr>
          </a:p>
        </p:txBody>
      </p:sp>
    </p:spTree>
    <p:extLst>
      <p:ext uri="{BB962C8B-B14F-4D97-AF65-F5344CB8AC3E}">
        <p14:creationId xmlns:p14="http://schemas.microsoft.com/office/powerpoint/2010/main" val="16949504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2743200" y="228599"/>
            <a:ext cx="4961336" cy="4572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0"/>
            <a:r>
              <a:rPr lang="sq-AL" sz="2000" b="1" dirty="0">
                <a:solidFill>
                  <a:srgbClr val="FF0000"/>
                </a:solidFill>
                <a:latin typeface="Arial" panose="020B0604020202020204" pitchFamily="34" charset="0"/>
                <a:cs typeface="Arial" panose="020B0604020202020204" pitchFamily="34" charset="0"/>
              </a:rPr>
              <a:t>Përbërja e LPP</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228600" y="990600"/>
            <a:ext cx="8534400" cy="5791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b="1" dirty="0">
                <a:latin typeface="Arial" panose="020B0604020202020204" pitchFamily="34" charset="0"/>
                <a:cs typeface="Arial" panose="020B0604020202020204" pitchFamily="34" charset="0"/>
              </a:rPr>
              <a:t>Ligji i Prokurimit publik Nr . 04/L-042</a:t>
            </a:r>
            <a:r>
              <a:rPr lang="sq-AL"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a:t>
            </a:r>
            <a:r>
              <a:rPr lang="en-US" sz="2000" b="1" dirty="0" smtClean="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ndryshuar</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dhe</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plotësuar</a:t>
            </a:r>
            <a:r>
              <a:rPr lang="en-US" sz="2000" b="1" dirty="0">
                <a:latin typeface="Arial" panose="020B0604020202020204" pitchFamily="34" charset="0"/>
                <a:cs typeface="Arial" panose="020B0604020202020204" pitchFamily="34" charset="0"/>
              </a:rPr>
              <a:t> me </a:t>
            </a:r>
            <a:r>
              <a:rPr lang="en-US" sz="2000" b="1" dirty="0" err="1">
                <a:latin typeface="Arial" panose="020B0604020202020204" pitchFamily="34" charset="0"/>
                <a:cs typeface="Arial" panose="020B0604020202020204" pitchFamily="34" charset="0"/>
              </a:rPr>
              <a:t>Lgjin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Nr</a:t>
            </a:r>
            <a:r>
              <a:rPr lang="en-US" sz="2000" b="1" dirty="0">
                <a:latin typeface="Arial" panose="020B0604020202020204" pitchFamily="34" charset="0"/>
                <a:cs typeface="Arial" panose="020B0604020202020204" pitchFamily="34" charset="0"/>
              </a:rPr>
              <a:t>. 04/L-237, </a:t>
            </a:r>
            <a:r>
              <a:rPr lang="en-US" sz="2000" b="1" dirty="0" err="1">
                <a:latin typeface="Arial" panose="020B0604020202020204" pitchFamily="34" charset="0"/>
                <a:cs typeface="Arial" panose="020B0604020202020204" pitchFamily="34" charset="0"/>
              </a:rPr>
              <a:t>Ligjin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Nr</a:t>
            </a:r>
            <a:r>
              <a:rPr lang="en-US" sz="2000" b="1" dirty="0">
                <a:latin typeface="Arial" panose="020B0604020202020204" pitchFamily="34" charset="0"/>
                <a:cs typeface="Arial" panose="020B0604020202020204" pitchFamily="34" charset="0"/>
              </a:rPr>
              <a:t>. 05/L-068 </a:t>
            </a:r>
            <a:r>
              <a:rPr lang="en-US" sz="2000" b="1" dirty="0" err="1">
                <a:latin typeface="Arial" panose="020B0604020202020204" pitchFamily="34" charset="0"/>
                <a:cs typeface="Arial" panose="020B0604020202020204" pitchFamily="34" charset="0"/>
              </a:rPr>
              <a:t>dhe</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Ligjin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Nr</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05/L-092 </a:t>
            </a:r>
            <a:r>
              <a:rPr lang="sq-AL"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përbëhet </a:t>
            </a:r>
            <a:r>
              <a:rPr lang="sq-AL" sz="2000" dirty="0">
                <a:latin typeface="Arial" panose="020B0604020202020204" pitchFamily="34" charset="0"/>
                <a:cs typeface="Arial" panose="020B0604020202020204" pitchFamily="34" charset="0"/>
              </a:rPr>
              <a:t>prej </a:t>
            </a:r>
            <a:r>
              <a:rPr lang="sq-AL" sz="2000" dirty="0" smtClean="0">
                <a:latin typeface="Arial" panose="020B0604020202020204" pitchFamily="34" charset="0"/>
                <a:cs typeface="Arial" panose="020B0604020202020204" pitchFamily="34" charset="0"/>
              </a:rPr>
              <a:t>1</a:t>
            </a:r>
            <a:r>
              <a:rPr lang="en-US" sz="2000" dirty="0" smtClean="0">
                <a:latin typeface="Arial" panose="020B0604020202020204" pitchFamily="34" charset="0"/>
                <a:cs typeface="Arial" panose="020B0604020202020204" pitchFamily="34" charset="0"/>
              </a:rPr>
              <a:t>1</a:t>
            </a:r>
            <a:r>
              <a:rPr lang="sq-AL" sz="2000" dirty="0" smtClean="0">
                <a:latin typeface="Arial" panose="020B0604020202020204" pitchFamily="34" charset="0"/>
                <a:cs typeface="Arial" panose="020B0604020202020204" pitchFamily="34" charset="0"/>
              </a:rPr>
              <a:t> pjesëve </a:t>
            </a:r>
            <a:r>
              <a:rPr lang="sq-AL" sz="2000" dirty="0">
                <a:latin typeface="Arial" panose="020B0604020202020204" pitchFamily="34" charset="0"/>
                <a:cs typeface="Arial" panose="020B0604020202020204" pitchFamily="34" charset="0"/>
              </a:rPr>
              <a:t>dhe atë</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457200" lvl="0" indent="-457200">
              <a:buAutoNum type="arabicPeriod"/>
            </a:pPr>
            <a:r>
              <a:rPr lang="sq-AL" sz="2000" b="1" dirty="0" smtClean="0">
                <a:latin typeface="Arial" panose="020B0604020202020204" pitchFamily="34" charset="0"/>
                <a:cs typeface="Arial" panose="020B0604020202020204" pitchFamily="34" charset="0"/>
              </a:rPr>
              <a:t>Pjesa </a:t>
            </a:r>
            <a:r>
              <a:rPr lang="sq-AL" sz="2000" b="1" dirty="0">
                <a:latin typeface="Arial" panose="020B0604020202020204" pitchFamily="34" charset="0"/>
                <a:cs typeface="Arial" panose="020B0604020202020204" pitchFamily="34" charset="0"/>
              </a:rPr>
              <a:t>e pare</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buNone/>
            </a:pPr>
            <a:r>
              <a:rPr lang="sq-AL" sz="2000" dirty="0">
                <a:latin typeface="Arial" panose="020B0604020202020204" pitchFamily="34" charset="0"/>
                <a:cs typeface="Arial" panose="020B0604020202020204" pitchFamily="34" charset="0"/>
              </a:rPr>
              <a:t>Kreu I -Qëllimi, Fushëveprimi, Përjashtimet , Përkufizimet </a:t>
            </a:r>
            <a:endParaRPr lang="en-US" sz="2000" dirty="0">
              <a:latin typeface="Arial" panose="020B0604020202020204" pitchFamily="34" charset="0"/>
              <a:cs typeface="Arial" panose="020B0604020202020204" pitchFamily="34" charset="0"/>
            </a:endParaRPr>
          </a:p>
          <a:p>
            <a:pPr>
              <a:buNone/>
            </a:pPr>
            <a:r>
              <a:rPr lang="sq-AL" sz="2000" dirty="0">
                <a:latin typeface="Arial" panose="020B0604020202020204" pitchFamily="34" charset="0"/>
                <a:cs typeface="Arial" panose="020B0604020202020204" pitchFamily="34" charset="0"/>
              </a:rPr>
              <a:t>Kreu II- Parimet e Përgjithshme </a:t>
            </a:r>
            <a:endParaRPr lang="en-US" sz="2000" dirty="0">
              <a:latin typeface="Arial" panose="020B0604020202020204" pitchFamily="34" charset="0"/>
              <a:cs typeface="Arial" panose="020B0604020202020204" pitchFamily="34" charset="0"/>
            </a:endParaRPr>
          </a:p>
          <a:p>
            <a:pPr>
              <a:buNone/>
            </a:pPr>
            <a:r>
              <a:rPr lang="sq-AL"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 Ekonomiciteti dhe Efikasiteti 	</a:t>
            </a:r>
            <a:endParaRPr lang="en-US" sz="2000" dirty="0" smtClean="0">
              <a:latin typeface="Arial" panose="020B0604020202020204" pitchFamily="34" charset="0"/>
              <a:cs typeface="Arial" panose="020B0604020202020204" pitchFamily="34" charset="0"/>
            </a:endParaRPr>
          </a:p>
          <a:p>
            <a:pPr>
              <a:buNone/>
            </a:pPr>
            <a:r>
              <a:rPr lang="en-US"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 Barazia në Trajtim /Jo-Diskriminimi</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buNone/>
            </a:pPr>
            <a:r>
              <a:rPr lang="sq-AL" sz="2000" dirty="0" smtClean="0">
                <a:latin typeface="Arial" panose="020B0604020202020204" pitchFamily="34" charset="0"/>
                <a:cs typeface="Arial" panose="020B0604020202020204" pitchFamily="34" charset="0"/>
              </a:rPr>
              <a:t>Kreu </a:t>
            </a:r>
            <a:r>
              <a:rPr lang="sq-AL" sz="2000" dirty="0">
                <a:latin typeface="Arial" panose="020B0604020202020204" pitchFamily="34" charset="0"/>
                <a:cs typeface="Arial" panose="020B0604020202020204" pitchFamily="34" charset="0"/>
              </a:rPr>
              <a:t>III-Kërkesat e Përgjithshme </a:t>
            </a:r>
            <a:endParaRPr lang="en-US" sz="2000" dirty="0" smtClean="0">
              <a:latin typeface="Arial" panose="020B0604020202020204" pitchFamily="34" charset="0"/>
              <a:cs typeface="Arial" panose="020B0604020202020204" pitchFamily="34" charset="0"/>
            </a:endParaRPr>
          </a:p>
          <a:p>
            <a:pPr>
              <a:buNone/>
            </a:pPr>
            <a:r>
              <a:rPr lang="sq-AL" sz="2000" dirty="0" smtClean="0">
                <a:latin typeface="Arial" panose="020B0604020202020204" pitchFamily="34" charset="0"/>
                <a:cs typeface="Arial" panose="020B0604020202020204" pitchFamily="34" charset="0"/>
              </a:rPr>
              <a:t>Kreu </a:t>
            </a:r>
            <a:r>
              <a:rPr lang="sq-AL" sz="2000" dirty="0">
                <a:latin typeface="Arial" panose="020B0604020202020204" pitchFamily="34" charset="0"/>
                <a:cs typeface="Arial" panose="020B0604020202020204" pitchFamily="34" charset="0"/>
              </a:rPr>
              <a:t>IV-Rregullat për Vlerësimin dhe Klasifikimin e Kontratave Publike dhe Konkurseve të Projektimit </a:t>
            </a:r>
            <a:endParaRPr lang="en-US" sz="2000" dirty="0" smtClean="0">
              <a:latin typeface="Arial" panose="020B0604020202020204" pitchFamily="34" charset="0"/>
              <a:cs typeface="Arial" panose="020B0604020202020204" pitchFamily="34" charset="0"/>
            </a:endParaRPr>
          </a:p>
          <a:p>
            <a:pPr>
              <a:buNone/>
            </a:pPr>
            <a:r>
              <a:rPr lang="sq-AL" sz="2000" dirty="0" smtClean="0">
                <a:latin typeface="Arial" panose="020B0604020202020204" pitchFamily="34" charset="0"/>
                <a:cs typeface="Arial" panose="020B0604020202020204" pitchFamily="34" charset="0"/>
              </a:rPr>
              <a:t>Kreu </a:t>
            </a:r>
            <a:r>
              <a:rPr lang="sq-AL" sz="2000" dirty="0">
                <a:latin typeface="Arial" panose="020B0604020202020204" pitchFamily="34" charset="0"/>
                <a:cs typeface="Arial" panose="020B0604020202020204" pitchFamily="34" charset="0"/>
              </a:rPr>
              <a:t>V- Autorizimi për Inicimin e një Aktiviteti të Prokurimit dhe</a:t>
            </a:r>
            <a:r>
              <a:rPr lang="en-US" sz="2000" dirty="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Nënshkrimin e Kontratës </a:t>
            </a:r>
            <a:r>
              <a:rPr lang="sq-AL" sz="2000" dirty="0" smtClean="0">
                <a:latin typeface="Arial" panose="020B0604020202020204" pitchFamily="34" charset="0"/>
                <a:cs typeface="Arial" panose="020B0604020202020204" pitchFamily="34" charset="0"/>
              </a:rPr>
              <a:t>Publike</a:t>
            </a:r>
            <a:r>
              <a:rPr lang="en-US" sz="2000" dirty="0" smtClean="0">
                <a:latin typeface="Arial" panose="020B0604020202020204" pitchFamily="34" charset="0"/>
                <a:cs typeface="Arial" panose="020B0604020202020204" pitchFamily="34" charset="0"/>
              </a:rPr>
              <a:t>.</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765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3048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Përbërja e LPP</a:t>
            </a:r>
            <a:r>
              <a:rPr lang="en-US" sz="2000" b="1" dirty="0">
                <a:solidFill>
                  <a:srgbClr val="FF000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(2) </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228600" y="838201"/>
            <a:ext cx="8534400" cy="57911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2500" lnSpcReduction="10000"/>
          </a:bodyPr>
          <a:lstStyle/>
          <a:p>
            <a:pPr lvl="0">
              <a:buNone/>
            </a:pPr>
            <a:r>
              <a:rPr lang="en-GB" sz="2000" b="1" dirty="0">
                <a:latin typeface="Arial" panose="020B0604020202020204" pitchFamily="34" charset="0"/>
                <a:cs typeface="Arial" panose="020B0604020202020204" pitchFamily="34" charset="0"/>
              </a:rPr>
              <a:t>2. </a:t>
            </a:r>
            <a:r>
              <a:rPr lang="sq-AL" sz="2000" b="1" dirty="0">
                <a:latin typeface="Arial" panose="020B0604020202020204" pitchFamily="34" charset="0"/>
                <a:cs typeface="Arial" panose="020B0604020202020204" pitchFamily="34" charset="0"/>
              </a:rPr>
              <a:t>Pjesa e dyte</a:t>
            </a:r>
            <a:endParaRPr lang="en-US" sz="2000" dirty="0">
              <a:latin typeface="Arial" panose="020B0604020202020204" pitchFamily="34" charset="0"/>
              <a:cs typeface="Arial" panose="020B0604020202020204" pitchFamily="34" charset="0"/>
            </a:endParaRPr>
          </a:p>
          <a:p>
            <a:pPr>
              <a:buNone/>
            </a:pPr>
            <a:r>
              <a:rPr lang="sq-AL" sz="2000" dirty="0">
                <a:solidFill>
                  <a:srgbClr val="FF0000"/>
                </a:solidFill>
                <a:latin typeface="Arial" panose="020B0604020202020204" pitchFamily="34" charset="0"/>
                <a:cs typeface="Arial" panose="020B0604020202020204" pitchFamily="34" charset="0"/>
              </a:rPr>
              <a:t>Kreu I – Rregullat për Specifikimet Teknike dhe Dosjen e Tenderit </a:t>
            </a:r>
            <a:endParaRPr lang="en-US" sz="2000" dirty="0">
              <a:solidFill>
                <a:srgbClr val="FF0000"/>
              </a:solidFill>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Dosja </a:t>
            </a:r>
            <a:r>
              <a:rPr lang="sq-AL" sz="2000" dirty="0">
                <a:latin typeface="Arial" panose="020B0604020202020204" pitchFamily="34" charset="0"/>
                <a:cs typeface="Arial" panose="020B0604020202020204" pitchFamily="34" charset="0"/>
              </a:rPr>
              <a:t>e tenderit </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Specifikimet </a:t>
            </a:r>
            <a:r>
              <a:rPr lang="sq-AL" sz="2000" dirty="0">
                <a:latin typeface="Arial" panose="020B0604020202020204" pitchFamily="34" charset="0"/>
                <a:cs typeface="Arial" panose="020B0604020202020204" pitchFamily="34" charset="0"/>
              </a:rPr>
              <a:t>teknike 		 </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Nënkontraktimi		 </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Ekzekutimi i Kontratave 	</a:t>
            </a:r>
            <a:endParaRPr lang="en-US" sz="2000" dirty="0" smtClean="0">
              <a:latin typeface="Arial" panose="020B0604020202020204" pitchFamily="34" charset="0"/>
              <a:cs typeface="Arial" panose="020B0604020202020204" pitchFamily="34" charset="0"/>
            </a:endParaRPr>
          </a:p>
          <a:p>
            <a:pPr marL="0" indent="0">
              <a:buNone/>
            </a:pPr>
            <a:r>
              <a:rPr lang="sq-AL" sz="2000" dirty="0" smtClean="0">
                <a:solidFill>
                  <a:srgbClr val="FF0000"/>
                </a:solidFill>
                <a:latin typeface="Arial" panose="020B0604020202020204" pitchFamily="34" charset="0"/>
                <a:cs typeface="Arial" panose="020B0604020202020204" pitchFamily="34" charset="0"/>
              </a:rPr>
              <a:t>Kreu </a:t>
            </a:r>
            <a:r>
              <a:rPr lang="sq-AL" sz="2000" dirty="0">
                <a:solidFill>
                  <a:srgbClr val="FF0000"/>
                </a:solidFill>
                <a:latin typeface="Arial" panose="020B0604020202020204" pitchFamily="34" charset="0"/>
                <a:cs typeface="Arial" panose="020B0604020202020204" pitchFamily="34" charset="0"/>
              </a:rPr>
              <a:t>II- Llojet dhe zbatueshmëria e Procedurave të Prokurimit</a:t>
            </a:r>
            <a:endParaRPr lang="en-US" sz="2000" dirty="0">
              <a:solidFill>
                <a:srgbClr val="FF0000"/>
              </a:solidFill>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Rregullat </a:t>
            </a:r>
            <a:r>
              <a:rPr lang="sq-AL" sz="2000" dirty="0">
                <a:latin typeface="Arial" panose="020B0604020202020204" pitchFamily="34" charset="0"/>
                <a:cs typeface="Arial" panose="020B0604020202020204" pitchFamily="34" charset="0"/>
              </a:rPr>
              <a:t>e Përgjithshme   		 </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Procedurat </a:t>
            </a:r>
            <a:r>
              <a:rPr lang="sq-AL" sz="2000" dirty="0">
                <a:latin typeface="Arial" panose="020B0604020202020204" pitchFamily="34" charset="0"/>
                <a:cs typeface="Arial" panose="020B0604020202020204" pitchFamily="34" charset="0"/>
              </a:rPr>
              <a:t>e hapura </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2000" dirty="0" err="1" smtClean="0">
                <a:latin typeface="Arial" panose="020B0604020202020204" pitchFamily="34" charset="0"/>
                <a:cs typeface="Arial" panose="020B0604020202020204" pitchFamily="34" charset="0"/>
              </a:rPr>
              <a:t>Procedura</a:t>
            </a:r>
            <a:r>
              <a:rPr lang="en-US" sz="2000" dirty="0" smtClean="0">
                <a:latin typeface="Arial" panose="020B0604020202020204" pitchFamily="34" charset="0"/>
                <a:cs typeface="Arial" panose="020B0604020202020204" pitchFamily="34" charset="0"/>
              </a:rPr>
              <a:t> e</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Kufizuara	</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Procedurat </a:t>
            </a:r>
            <a:r>
              <a:rPr lang="en-US" sz="2000" dirty="0" err="1" smtClean="0">
                <a:latin typeface="Arial" panose="020B0604020202020204" pitchFamily="34" charset="0"/>
                <a:cs typeface="Arial" panose="020B0604020202020204" pitchFamily="34" charset="0"/>
              </a:rPr>
              <a:t>konkuruese</a:t>
            </a:r>
            <a:r>
              <a:rPr lang="en-US" sz="2000" dirty="0" smtClean="0">
                <a:latin typeface="Arial" panose="020B0604020202020204" pitchFamily="34" charset="0"/>
                <a:cs typeface="Arial" panose="020B0604020202020204" pitchFamily="34" charset="0"/>
              </a:rPr>
              <a:t> me </a:t>
            </a:r>
            <a:r>
              <a:rPr lang="sq-AL" sz="2000" dirty="0" smtClean="0">
                <a:latin typeface="Arial" panose="020B0604020202020204" pitchFamily="34" charset="0"/>
                <a:cs typeface="Arial" panose="020B0604020202020204" pitchFamily="34" charset="0"/>
              </a:rPr>
              <a:t>Negoci</a:t>
            </a:r>
            <a:r>
              <a:rPr lang="en-US" sz="2000" dirty="0" err="1" smtClean="0">
                <a:latin typeface="Arial" panose="020B0604020202020204" pitchFamily="34" charset="0"/>
                <a:cs typeface="Arial" panose="020B0604020202020204" pitchFamily="34" charset="0"/>
              </a:rPr>
              <a:t>ata</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Procedurat </a:t>
            </a:r>
            <a:r>
              <a:rPr lang="sq-AL" sz="2000" dirty="0">
                <a:latin typeface="Arial" panose="020B0604020202020204" pitchFamily="34" charset="0"/>
                <a:cs typeface="Arial" panose="020B0604020202020204" pitchFamily="34" charset="0"/>
              </a:rPr>
              <a:t>e Negociuara pa Publikimin e  Njoftimit të Kontratës </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Procedurat </a:t>
            </a:r>
            <a:r>
              <a:rPr lang="sq-AL" sz="2000" dirty="0">
                <a:latin typeface="Arial" panose="020B0604020202020204" pitchFamily="34" charset="0"/>
                <a:cs typeface="Arial" panose="020B0604020202020204" pitchFamily="34" charset="0"/>
              </a:rPr>
              <a:t>për Kuotimin e Qmimeve			</a:t>
            </a:r>
            <a:endParaRPr lang="en-US"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Procedurat </a:t>
            </a:r>
            <a:r>
              <a:rPr lang="sq-AL" sz="2000" dirty="0">
                <a:latin typeface="Arial" panose="020B0604020202020204" pitchFamily="34" charset="0"/>
                <a:cs typeface="Arial" panose="020B0604020202020204" pitchFamily="34" charset="0"/>
              </a:rPr>
              <a:t>për Kontratat Minimale			</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Kontratat </a:t>
            </a:r>
            <a:r>
              <a:rPr lang="sq-AL" sz="2000" dirty="0">
                <a:latin typeface="Arial" panose="020B0604020202020204" pitchFamily="34" charset="0"/>
                <a:cs typeface="Arial" panose="020B0604020202020204" pitchFamily="34" charset="0"/>
              </a:rPr>
              <a:t>Publike </a:t>
            </a:r>
            <a:r>
              <a:rPr lang="sq-AL" sz="2000" dirty="0" smtClean="0">
                <a:latin typeface="Arial" panose="020B0604020202020204" pitchFamily="34" charset="0"/>
                <a:cs typeface="Arial" panose="020B0604020202020204" pitchFamily="34" charset="0"/>
              </a:rPr>
              <a:t>Kornizë</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buNone/>
            </a:pP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8079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
            <a:ext cx="5779294" cy="381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Përbërja e LPP</a:t>
            </a:r>
            <a:r>
              <a:rPr lang="en-US" sz="2000" b="1" dirty="0">
                <a:solidFill>
                  <a:srgbClr val="FF000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(3) </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609600" y="685800"/>
            <a:ext cx="8686800" cy="6096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None/>
            </a:pPr>
            <a:r>
              <a:rPr lang="en-GB" sz="2200" b="1" dirty="0" smtClean="0">
                <a:latin typeface="Arial" panose="020B0604020202020204" pitchFamily="34" charset="0"/>
                <a:cs typeface="Arial" panose="020B0604020202020204" pitchFamily="34" charset="0"/>
              </a:rPr>
              <a:t>2</a:t>
            </a:r>
            <a:r>
              <a:rPr lang="en-GB" sz="2200" b="1" dirty="0">
                <a:latin typeface="Arial" panose="020B0604020202020204" pitchFamily="34" charset="0"/>
                <a:cs typeface="Arial" panose="020B0604020202020204" pitchFamily="34" charset="0"/>
              </a:rPr>
              <a:t>. </a:t>
            </a:r>
            <a:r>
              <a:rPr lang="sq-AL" sz="2200" b="1" dirty="0">
                <a:latin typeface="Arial" panose="020B0604020202020204" pitchFamily="34" charset="0"/>
                <a:cs typeface="Arial" panose="020B0604020202020204" pitchFamily="34" charset="0"/>
              </a:rPr>
              <a:t>Pjesa e </a:t>
            </a:r>
            <a:r>
              <a:rPr lang="sq-AL" sz="2200" b="1" dirty="0" smtClean="0">
                <a:latin typeface="Arial" panose="020B0604020202020204" pitchFamily="34" charset="0"/>
                <a:cs typeface="Arial" panose="020B0604020202020204" pitchFamily="34" charset="0"/>
              </a:rPr>
              <a:t>dyte</a:t>
            </a:r>
            <a:endParaRPr lang="en-US" sz="2200" dirty="0" smtClean="0">
              <a:latin typeface="Arial" panose="020B0604020202020204" pitchFamily="34" charset="0"/>
              <a:cs typeface="Arial" panose="020B0604020202020204" pitchFamily="34" charset="0"/>
            </a:endParaRPr>
          </a:p>
          <a:p>
            <a:pPr>
              <a:buNone/>
            </a:pPr>
            <a:r>
              <a:rPr lang="sq-AL" sz="2200" dirty="0" smtClean="0">
                <a:latin typeface="Arial" panose="020B0604020202020204" pitchFamily="34" charset="0"/>
                <a:cs typeface="Arial" panose="020B0604020202020204" pitchFamily="34" charset="0"/>
              </a:rPr>
              <a:t>Kreu </a:t>
            </a:r>
            <a:r>
              <a:rPr lang="sq-AL" sz="2200" dirty="0">
                <a:latin typeface="Arial" panose="020B0604020202020204" pitchFamily="34" charset="0"/>
                <a:cs typeface="Arial" panose="020B0604020202020204" pitchFamily="34" charset="0"/>
              </a:rPr>
              <a:t>III- Rregullat mbi reklamimin dhe Transparencën </a:t>
            </a:r>
            <a:r>
              <a:rPr lang="en-US" sz="2200" dirty="0">
                <a:latin typeface="Arial" panose="020B0604020202020204" pitchFamily="34" charset="0"/>
                <a:cs typeface="Arial" panose="020B0604020202020204" pitchFamily="34" charset="0"/>
              </a:rPr>
              <a:t> 	     </a:t>
            </a:r>
          </a:p>
          <a:p>
            <a:pPr>
              <a:buNone/>
            </a:pPr>
            <a:r>
              <a:rPr lang="sq-AL" sz="2200" dirty="0">
                <a:latin typeface="Arial" panose="020B0604020202020204" pitchFamily="34" charset="0"/>
                <a:cs typeface="Arial" panose="020B0604020202020204" pitchFamily="34" charset="0"/>
              </a:rPr>
              <a:t>Kreu IV-Udhëheqja e procedurave të Prokurim</a:t>
            </a:r>
            <a:r>
              <a:rPr lang="en-US" sz="2200" dirty="0">
                <a:latin typeface="Arial" panose="020B0604020202020204" pitchFamily="34" charset="0"/>
                <a:cs typeface="Arial" panose="020B0604020202020204" pitchFamily="34" charset="0"/>
              </a:rPr>
              <a:t>it 		     </a:t>
            </a:r>
          </a:p>
          <a:p>
            <a:pPr>
              <a:buNone/>
            </a:pPr>
            <a:r>
              <a:rPr lang="sq-AL" sz="2200" dirty="0">
                <a:latin typeface="Arial" panose="020B0604020202020204" pitchFamily="34" charset="0"/>
                <a:cs typeface="Arial" panose="020B0604020202020204" pitchFamily="34" charset="0"/>
              </a:rPr>
              <a:t>Kreu V – Kërkesat e Përshtatshmërisë dhe të Kualifikimit               </a:t>
            </a:r>
            <a:endParaRPr lang="en-US" sz="2200" dirty="0">
              <a:latin typeface="Arial" panose="020B0604020202020204" pitchFamily="34" charset="0"/>
              <a:cs typeface="Arial" panose="020B0604020202020204" pitchFamily="34" charset="0"/>
            </a:endParaRPr>
          </a:p>
          <a:p>
            <a:pPr lvl="0">
              <a:buNone/>
            </a:pPr>
            <a:r>
              <a:rPr lang="sq-AL" sz="2200" b="1" dirty="0">
                <a:latin typeface="Arial" panose="020B0604020202020204" pitchFamily="34" charset="0"/>
                <a:cs typeface="Arial" panose="020B0604020202020204" pitchFamily="34" charset="0"/>
              </a:rPr>
              <a:t>Pjesa e trete-</a:t>
            </a:r>
            <a:r>
              <a:rPr lang="sq-AL" sz="2200" dirty="0">
                <a:latin typeface="Arial" panose="020B0604020202020204" pitchFamily="34" charset="0"/>
                <a:cs typeface="Arial" panose="020B0604020202020204" pitchFamily="34" charset="0"/>
              </a:rPr>
              <a:t> Rregullat për konkursin e projektimit		      </a:t>
            </a:r>
            <a:endParaRPr lang="en-US" sz="2200" dirty="0">
              <a:latin typeface="Arial" panose="020B0604020202020204" pitchFamily="34" charset="0"/>
              <a:cs typeface="Arial" panose="020B0604020202020204" pitchFamily="34" charset="0"/>
            </a:endParaRPr>
          </a:p>
          <a:p>
            <a:pPr lvl="0">
              <a:buNone/>
            </a:pPr>
            <a:r>
              <a:rPr lang="sq-AL" sz="2200" b="1" dirty="0">
                <a:latin typeface="Arial" panose="020B0604020202020204" pitchFamily="34" charset="0"/>
                <a:cs typeface="Arial" panose="020B0604020202020204" pitchFamily="34" charset="0"/>
              </a:rPr>
              <a:t>Pjesa e katërt</a:t>
            </a:r>
            <a:r>
              <a:rPr lang="sq-AL" sz="2200" dirty="0">
                <a:latin typeface="Arial" panose="020B0604020202020204" pitchFamily="34" charset="0"/>
                <a:cs typeface="Arial" panose="020B0604020202020204" pitchFamily="34" charset="0"/>
              </a:rPr>
              <a:t> – Aktivitetet e Menxhimit të Kontratës		</a:t>
            </a:r>
            <a:endParaRPr lang="en-US" sz="2200" dirty="0">
              <a:latin typeface="Arial" panose="020B0604020202020204" pitchFamily="34" charset="0"/>
              <a:cs typeface="Arial" panose="020B0604020202020204" pitchFamily="34" charset="0"/>
            </a:endParaRPr>
          </a:p>
          <a:p>
            <a:pPr lvl="0">
              <a:buNone/>
            </a:pPr>
            <a:r>
              <a:rPr lang="sq-AL" sz="2200" b="1" dirty="0">
                <a:latin typeface="Arial" panose="020B0604020202020204" pitchFamily="34" charset="0"/>
                <a:cs typeface="Arial" panose="020B0604020202020204" pitchFamily="34" charset="0"/>
              </a:rPr>
              <a:t>Pjesa e peste</a:t>
            </a:r>
            <a:r>
              <a:rPr lang="sq-AL" sz="2200" dirty="0">
                <a:latin typeface="Arial" panose="020B0604020202020204" pitchFamily="34" charset="0"/>
                <a:cs typeface="Arial" panose="020B0604020202020204" pitchFamily="34" charset="0"/>
              </a:rPr>
              <a:t> –Aktivitetet e Operatorëve të Shërbimeve Publike      </a:t>
            </a:r>
            <a:r>
              <a:rPr lang="sq-AL" sz="2200" dirty="0" smtClean="0">
                <a:latin typeface="Arial" panose="020B0604020202020204" pitchFamily="34" charset="0"/>
                <a:cs typeface="Arial" panose="020B0604020202020204" pitchFamily="34" charset="0"/>
              </a:rPr>
              <a:t> </a:t>
            </a:r>
            <a:endParaRPr lang="en-US" sz="2200" dirty="0">
              <a:latin typeface="Arial" panose="020B0604020202020204" pitchFamily="34" charset="0"/>
              <a:cs typeface="Arial" panose="020B0604020202020204" pitchFamily="34" charset="0"/>
            </a:endParaRPr>
          </a:p>
          <a:p>
            <a:pPr lvl="0">
              <a:buNone/>
            </a:pPr>
            <a:r>
              <a:rPr lang="sq-AL" sz="2200" b="1" dirty="0">
                <a:latin typeface="Arial" panose="020B0604020202020204" pitchFamily="34" charset="0"/>
                <a:cs typeface="Arial" panose="020B0604020202020204" pitchFamily="34" charset="0"/>
              </a:rPr>
              <a:t>Pjesa e gjashtë</a:t>
            </a:r>
            <a:r>
              <a:rPr lang="sq-AL" sz="2200" dirty="0">
                <a:latin typeface="Arial" panose="020B0604020202020204" pitchFamily="34" charset="0"/>
                <a:cs typeface="Arial" panose="020B0604020202020204" pitchFamily="34" charset="0"/>
              </a:rPr>
              <a:t> - Komisioni Rregullativ i Prokurimit Publik	    </a:t>
            </a:r>
            <a:endParaRPr lang="en-US" sz="2200" dirty="0">
              <a:latin typeface="Arial" panose="020B0604020202020204" pitchFamily="34" charset="0"/>
              <a:cs typeface="Arial" panose="020B0604020202020204" pitchFamily="34" charset="0"/>
            </a:endParaRPr>
          </a:p>
          <a:p>
            <a:pPr lvl="0">
              <a:buNone/>
            </a:pPr>
            <a:r>
              <a:rPr lang="sq-AL" sz="2200" b="1" dirty="0">
                <a:latin typeface="Arial" panose="020B0604020202020204" pitchFamily="34" charset="0"/>
                <a:cs typeface="Arial" panose="020B0604020202020204" pitchFamily="34" charset="0"/>
              </a:rPr>
              <a:t>Pjesa e shtatë -</a:t>
            </a:r>
            <a:r>
              <a:rPr lang="sq-AL" sz="2200" dirty="0">
                <a:latin typeface="Arial" panose="020B0604020202020204" pitchFamily="34" charset="0"/>
                <a:cs typeface="Arial" panose="020B0604020202020204" pitchFamily="34" charset="0"/>
              </a:rPr>
              <a:t> Agjencia Qendrore e Prokurimit		        </a:t>
            </a:r>
            <a:endParaRPr lang="en-US" sz="2200" dirty="0" smtClean="0">
              <a:latin typeface="Arial" panose="020B0604020202020204" pitchFamily="34" charset="0"/>
              <a:cs typeface="Arial" panose="020B0604020202020204" pitchFamily="34" charset="0"/>
            </a:endParaRPr>
          </a:p>
          <a:p>
            <a:pPr lvl="0">
              <a:buNone/>
            </a:pPr>
            <a:r>
              <a:rPr lang="sq-AL" sz="2200" b="1" dirty="0" smtClean="0">
                <a:latin typeface="Arial" panose="020B0604020202020204" pitchFamily="34" charset="0"/>
                <a:cs typeface="Arial" panose="020B0604020202020204" pitchFamily="34" charset="0"/>
              </a:rPr>
              <a:t>Pjesa </a:t>
            </a:r>
            <a:r>
              <a:rPr lang="sq-AL" sz="2200" b="1" dirty="0">
                <a:latin typeface="Arial" panose="020B0604020202020204" pitchFamily="34" charset="0"/>
                <a:cs typeface="Arial" panose="020B0604020202020204" pitchFamily="34" charset="0"/>
              </a:rPr>
              <a:t>e tete</a:t>
            </a:r>
            <a:r>
              <a:rPr lang="sq-AL" sz="2200" dirty="0">
                <a:latin typeface="Arial" panose="020B0604020202020204" pitchFamily="34" charset="0"/>
                <a:cs typeface="Arial" panose="020B0604020202020204" pitchFamily="34" charset="0"/>
              </a:rPr>
              <a:t> – Organi Shqyrtues i Prokurimit			       </a:t>
            </a:r>
            <a:endParaRPr lang="en-US" sz="2200" dirty="0">
              <a:latin typeface="Arial" panose="020B0604020202020204" pitchFamily="34" charset="0"/>
              <a:cs typeface="Arial" panose="020B0604020202020204" pitchFamily="34" charset="0"/>
            </a:endParaRPr>
          </a:p>
          <a:p>
            <a:pPr lvl="0">
              <a:buNone/>
            </a:pPr>
            <a:r>
              <a:rPr lang="sq-AL" sz="2200" b="1" dirty="0">
                <a:latin typeface="Arial" panose="020B0604020202020204" pitchFamily="34" charset="0"/>
                <a:cs typeface="Arial" panose="020B0604020202020204" pitchFamily="34" charset="0"/>
              </a:rPr>
              <a:t>Pjesa e nëntë</a:t>
            </a:r>
            <a:r>
              <a:rPr lang="sq-AL" sz="2200" dirty="0">
                <a:latin typeface="Arial" panose="020B0604020202020204" pitchFamily="34" charset="0"/>
                <a:cs typeface="Arial" panose="020B0604020202020204" pitchFamily="34" charset="0"/>
              </a:rPr>
              <a:t>- Procedurat e Shqyrtimit të Prokurimit	                  </a:t>
            </a:r>
            <a:endParaRPr lang="en-US" sz="2200" dirty="0" smtClean="0">
              <a:latin typeface="Arial" panose="020B0604020202020204" pitchFamily="34" charset="0"/>
              <a:cs typeface="Arial" panose="020B0604020202020204" pitchFamily="34" charset="0"/>
            </a:endParaRPr>
          </a:p>
          <a:p>
            <a:pPr lvl="0">
              <a:buNone/>
            </a:pPr>
            <a:r>
              <a:rPr lang="sq-AL" sz="2200" b="1" dirty="0" smtClean="0">
                <a:latin typeface="Arial" panose="020B0604020202020204" pitchFamily="34" charset="0"/>
                <a:cs typeface="Arial" panose="020B0604020202020204" pitchFamily="34" charset="0"/>
              </a:rPr>
              <a:t>Pjesa </a:t>
            </a:r>
            <a:r>
              <a:rPr lang="sq-AL" sz="2200" b="1" dirty="0">
                <a:latin typeface="Arial" panose="020B0604020202020204" pitchFamily="34" charset="0"/>
                <a:cs typeface="Arial" panose="020B0604020202020204" pitchFamily="34" charset="0"/>
              </a:rPr>
              <a:t>e dhjetë</a:t>
            </a:r>
            <a:r>
              <a:rPr lang="sq-AL" sz="2200" dirty="0">
                <a:latin typeface="Arial" panose="020B0604020202020204" pitchFamily="34" charset="0"/>
                <a:cs typeface="Arial" panose="020B0604020202020204" pitchFamily="34" charset="0"/>
              </a:rPr>
              <a:t> - Procedurat Për Misionet Diplomatike dhe Konsullor      </a:t>
            </a:r>
            <a:endParaRPr lang="en-US" sz="2200" dirty="0">
              <a:latin typeface="Arial" panose="020B0604020202020204" pitchFamily="34" charset="0"/>
              <a:cs typeface="Arial" panose="020B0604020202020204" pitchFamily="34" charset="0"/>
            </a:endParaRPr>
          </a:p>
          <a:p>
            <a:pPr lvl="0">
              <a:buNone/>
            </a:pPr>
            <a:r>
              <a:rPr lang="sq-AL" sz="2200" b="1" dirty="0">
                <a:latin typeface="Arial" panose="020B0604020202020204" pitchFamily="34" charset="0"/>
                <a:cs typeface="Arial" panose="020B0604020202020204" pitchFamily="34" charset="0"/>
              </a:rPr>
              <a:t>Pjesa e Njëmbëdhjetë</a:t>
            </a:r>
            <a:r>
              <a:rPr lang="sq-AL" sz="2200" dirty="0">
                <a:latin typeface="Arial" panose="020B0604020202020204" pitchFamily="34" charset="0"/>
                <a:cs typeface="Arial" panose="020B0604020202020204" pitchFamily="34" charset="0"/>
              </a:rPr>
              <a:t> - Prokurimi Elektronik		         </a:t>
            </a:r>
            <a:endParaRPr lang="en-US" sz="2200" dirty="0">
              <a:latin typeface="Arial" panose="020B0604020202020204" pitchFamily="34" charset="0"/>
              <a:cs typeface="Arial" panose="020B0604020202020204" pitchFamily="34" charset="0"/>
            </a:endParaRPr>
          </a:p>
          <a:p>
            <a:pPr>
              <a:buNone/>
            </a:pPr>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650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524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Përbërja e LPP</a:t>
            </a:r>
            <a:r>
              <a:rPr lang="en-US" sz="2000" b="1" dirty="0">
                <a:solidFill>
                  <a:srgbClr val="FF000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(4) </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228600" y="685800"/>
            <a:ext cx="8153400" cy="61721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85000" lnSpcReduction="10000"/>
          </a:bodyPr>
          <a:lstStyle/>
          <a:p>
            <a:pPr>
              <a:lnSpc>
                <a:spcPct val="120000"/>
              </a:lnSpc>
            </a:pPr>
            <a:r>
              <a:rPr lang="sq-AL" sz="2600" dirty="0" smtClean="0">
                <a:latin typeface="Arial" panose="020B0604020202020204" pitchFamily="34" charset="0"/>
                <a:cs typeface="Arial" panose="020B0604020202020204" pitchFamily="34" charset="0"/>
              </a:rPr>
              <a:t>Ne </a:t>
            </a:r>
            <a:r>
              <a:rPr lang="sq-AL" sz="2600" dirty="0">
                <a:latin typeface="Arial" panose="020B0604020202020204" pitchFamily="34" charset="0"/>
                <a:cs typeface="Arial" panose="020B0604020202020204" pitchFamily="34" charset="0"/>
              </a:rPr>
              <a:t>baze te vlerësimeve te </a:t>
            </a:r>
            <a:r>
              <a:rPr lang="sq-AL" sz="2600" b="1" dirty="0">
                <a:latin typeface="Arial" panose="020B0604020202020204" pitchFamily="34" charset="0"/>
                <a:cs typeface="Arial" panose="020B0604020202020204" pitchFamily="34" charset="0"/>
              </a:rPr>
              <a:t>KE mund te </a:t>
            </a:r>
            <a:r>
              <a:rPr lang="sq-AL" sz="2600" b="1" dirty="0" err="1">
                <a:latin typeface="Arial" panose="020B0604020202020204" pitchFamily="34" charset="0"/>
                <a:cs typeface="Arial" panose="020B0604020202020204" pitchFamily="34" charset="0"/>
              </a:rPr>
              <a:t>konkludohet</a:t>
            </a:r>
            <a:r>
              <a:rPr lang="sq-AL" sz="2600" b="1" dirty="0">
                <a:latin typeface="Arial" panose="020B0604020202020204" pitchFamily="34" charset="0"/>
                <a:cs typeface="Arial" panose="020B0604020202020204" pitchFamily="34" charset="0"/>
              </a:rPr>
              <a:t> se LPP </a:t>
            </a:r>
            <a:r>
              <a:rPr lang="sq-AL" sz="2600" dirty="0">
                <a:latin typeface="Arial" panose="020B0604020202020204" pitchFamily="34" charset="0"/>
                <a:cs typeface="Arial" panose="020B0604020202020204" pitchFamily="34" charset="0"/>
              </a:rPr>
              <a:t>është pothuajse ne pajtueshmëri te plote me Direktivën e </a:t>
            </a:r>
            <a:r>
              <a:rPr lang="sq-AL" sz="2600" dirty="0" smtClean="0">
                <a:latin typeface="Arial" panose="020B0604020202020204" pitchFamily="34" charset="0"/>
                <a:cs typeface="Arial" panose="020B0604020202020204" pitchFamily="34" charset="0"/>
              </a:rPr>
              <a:t>BE-se.</a:t>
            </a:r>
            <a:endParaRPr lang="en-US" sz="2600" dirty="0" smtClean="0">
              <a:latin typeface="Arial" panose="020B0604020202020204" pitchFamily="34" charset="0"/>
              <a:cs typeface="Arial" panose="020B0604020202020204" pitchFamily="34" charset="0"/>
            </a:endParaRPr>
          </a:p>
          <a:p>
            <a:pPr>
              <a:lnSpc>
                <a:spcPct val="120000"/>
              </a:lnSpc>
            </a:pPr>
            <a:r>
              <a:rPr lang="sq-AL" sz="2600" dirty="0" smtClean="0">
                <a:latin typeface="Arial" panose="020B0604020202020204" pitchFamily="34" charset="0"/>
                <a:cs typeface="Arial" panose="020B0604020202020204" pitchFamily="34" charset="0"/>
              </a:rPr>
              <a:t>Për </a:t>
            </a:r>
            <a:r>
              <a:rPr lang="sq-AL" sz="2600" dirty="0">
                <a:latin typeface="Arial" panose="020B0604020202020204" pitchFamily="34" charset="0"/>
                <a:cs typeface="Arial" panose="020B0604020202020204" pitchFamily="34" charset="0"/>
              </a:rPr>
              <a:t>me tepër LPP ka rregulluar edhe disa </a:t>
            </a:r>
            <a:r>
              <a:rPr lang="sq-AL" sz="2600" b="1" dirty="0">
                <a:latin typeface="Arial" panose="020B0604020202020204" pitchFamily="34" charset="0"/>
                <a:cs typeface="Arial" panose="020B0604020202020204" pitchFamily="34" charset="0"/>
              </a:rPr>
              <a:t>çështje praktike </a:t>
            </a:r>
            <a:r>
              <a:rPr lang="sq-AL" sz="2600" dirty="0" smtClean="0">
                <a:latin typeface="Arial" panose="020B0604020202020204" pitchFamily="34" charset="0"/>
                <a:cs typeface="Arial" panose="020B0604020202020204" pitchFamily="34" charset="0"/>
              </a:rPr>
              <a:t>:</a:t>
            </a:r>
            <a:endParaRPr lang="en-US" sz="26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pPr lvl="0">
              <a:buFont typeface="Wingdings" pitchFamily="2" charset="2"/>
              <a:buChar char="Ø"/>
            </a:pPr>
            <a:r>
              <a:rPr lang="sq-AL" sz="2400" dirty="0" smtClean="0">
                <a:latin typeface="Arial" panose="020B0604020202020204" pitchFamily="34" charset="0"/>
                <a:cs typeface="Arial" panose="020B0604020202020204" pitchFamily="34" charset="0"/>
              </a:rPr>
              <a:t>Kalkulimi i afateve kohore, Neni 5</a:t>
            </a:r>
            <a:endParaRPr lang="en-US" sz="2400" dirty="0" smtClean="0">
              <a:latin typeface="Arial" panose="020B0604020202020204" pitchFamily="34" charset="0"/>
              <a:cs typeface="Arial" panose="020B0604020202020204" pitchFamily="34" charset="0"/>
            </a:endParaRPr>
          </a:p>
          <a:p>
            <a:pPr lvl="0">
              <a:buFont typeface="Wingdings" pitchFamily="2" charset="2"/>
              <a:buChar char="Ø"/>
            </a:pPr>
            <a:r>
              <a:rPr lang="sq-AL" sz="2400" dirty="0" smtClean="0">
                <a:latin typeface="Arial" panose="020B0604020202020204" pitchFamily="34" charset="0"/>
                <a:cs typeface="Arial" panose="020B0604020202020204" pitchFamily="34" charset="0"/>
              </a:rPr>
              <a:t>Planifikimi </a:t>
            </a:r>
            <a:r>
              <a:rPr lang="sq-AL" sz="2400" dirty="0">
                <a:latin typeface="Arial" panose="020B0604020202020204" pitchFamily="34" charset="0"/>
                <a:cs typeface="Arial" panose="020B0604020202020204" pitchFamily="34" charset="0"/>
              </a:rPr>
              <a:t>i Prokurimit, Neni 8</a:t>
            </a:r>
            <a:endParaRPr lang="en-US" sz="2400" dirty="0">
              <a:latin typeface="Arial" panose="020B0604020202020204" pitchFamily="34" charset="0"/>
              <a:cs typeface="Arial" panose="020B0604020202020204" pitchFamily="34" charset="0"/>
            </a:endParaRPr>
          </a:p>
          <a:p>
            <a:pPr lvl="0">
              <a:buFont typeface="Wingdings" pitchFamily="2" charset="2"/>
              <a:buChar char="Ø"/>
            </a:pPr>
            <a:r>
              <a:rPr lang="sq-AL" sz="2400" dirty="0">
                <a:latin typeface="Arial" panose="020B0604020202020204" pitchFamily="34" charset="0"/>
                <a:cs typeface="Arial" panose="020B0604020202020204" pitchFamily="34" charset="0"/>
              </a:rPr>
              <a:t>Përcaktimi i nevojave që duhet përmbushur, Neni 9</a:t>
            </a:r>
            <a:endParaRPr lang="en-US" sz="2400" dirty="0">
              <a:latin typeface="Arial" panose="020B0604020202020204" pitchFamily="34" charset="0"/>
              <a:cs typeface="Arial" panose="020B0604020202020204" pitchFamily="34" charset="0"/>
            </a:endParaRPr>
          </a:p>
          <a:p>
            <a:pPr lvl="0">
              <a:buFont typeface="Wingdings" pitchFamily="2" charset="2"/>
              <a:buChar char="Ø"/>
            </a:pPr>
            <a:r>
              <a:rPr lang="sq-AL" sz="2400" dirty="0" err="1" smtClean="0">
                <a:latin typeface="Arial" panose="020B0604020202020204" pitchFamily="34" charset="0"/>
                <a:cs typeface="Arial" panose="020B0604020202020204" pitchFamily="34" charset="0"/>
              </a:rPr>
              <a:t>Valutat,Pagesat</a:t>
            </a:r>
            <a:r>
              <a:rPr lang="sq-AL" sz="2400" dirty="0" smtClean="0">
                <a:latin typeface="Arial" panose="020B0604020202020204" pitchFamily="34" charset="0"/>
                <a:cs typeface="Arial" panose="020B0604020202020204" pitchFamily="34" charset="0"/>
              </a:rPr>
              <a:t> </a:t>
            </a:r>
            <a:r>
              <a:rPr lang="sq-AL" sz="2400" dirty="0">
                <a:latin typeface="Arial" panose="020B0604020202020204" pitchFamily="34" charset="0"/>
                <a:cs typeface="Arial" panose="020B0604020202020204" pitchFamily="34" charset="0"/>
              </a:rPr>
              <a:t>dhe Kushtet e Zakonshme të </a:t>
            </a:r>
            <a:r>
              <a:rPr lang="sq-AL" sz="2400" dirty="0" smtClean="0">
                <a:latin typeface="Arial" panose="020B0604020202020204" pitchFamily="34" charset="0"/>
                <a:cs typeface="Arial" panose="020B0604020202020204" pitchFamily="34" charset="0"/>
              </a:rPr>
              <a:t>Kontratës</a:t>
            </a:r>
            <a:endParaRPr lang="en-US" sz="2400" dirty="0" smtClean="0">
              <a:latin typeface="Arial" panose="020B0604020202020204" pitchFamily="34" charset="0"/>
              <a:cs typeface="Arial" panose="020B0604020202020204" pitchFamily="34" charset="0"/>
            </a:endParaRPr>
          </a:p>
          <a:p>
            <a:pPr marL="0" lvl="0" indent="0">
              <a:buNone/>
            </a:pPr>
            <a:r>
              <a:rPr lang="en-US" sz="2400" dirty="0" smtClean="0">
                <a:latin typeface="Arial" panose="020B0604020202020204" pitchFamily="34" charset="0"/>
                <a:cs typeface="Arial" panose="020B0604020202020204" pitchFamily="34" charset="0"/>
              </a:rPr>
              <a:t>     </a:t>
            </a:r>
            <a:r>
              <a:rPr lang="sq-AL" sz="2400" dirty="0" smtClean="0">
                <a:latin typeface="Arial" panose="020B0604020202020204" pitchFamily="34" charset="0"/>
                <a:cs typeface="Arial" panose="020B0604020202020204" pitchFamily="34" charset="0"/>
              </a:rPr>
              <a:t>Neni </a:t>
            </a:r>
            <a:r>
              <a:rPr lang="sq-AL" sz="2400" dirty="0">
                <a:latin typeface="Arial" panose="020B0604020202020204" pitchFamily="34" charset="0"/>
                <a:cs typeface="Arial" panose="020B0604020202020204" pitchFamily="34" charset="0"/>
              </a:rPr>
              <a:t>12</a:t>
            </a:r>
            <a:endParaRPr lang="en-US" sz="2400" dirty="0">
              <a:latin typeface="Arial" panose="020B0604020202020204" pitchFamily="34" charset="0"/>
              <a:cs typeface="Arial" panose="020B0604020202020204" pitchFamily="34" charset="0"/>
            </a:endParaRPr>
          </a:p>
          <a:p>
            <a:pPr lvl="0">
              <a:buFont typeface="Wingdings" pitchFamily="2" charset="2"/>
              <a:buChar char="Ø"/>
            </a:pPr>
            <a:r>
              <a:rPr lang="sq-AL" sz="2400" dirty="0">
                <a:latin typeface="Arial" panose="020B0604020202020204" pitchFamily="34" charset="0"/>
                <a:cs typeface="Arial" panose="020B0604020202020204" pitchFamily="34" charset="0"/>
              </a:rPr>
              <a:t>Përdorimi i gjuhëve në dokumentet e prokurimit publik, Neni 13</a:t>
            </a:r>
            <a:endParaRPr lang="en-US" sz="2400" dirty="0">
              <a:latin typeface="Arial" panose="020B0604020202020204" pitchFamily="34" charset="0"/>
              <a:cs typeface="Arial" panose="020B0604020202020204" pitchFamily="34" charset="0"/>
            </a:endParaRPr>
          </a:p>
          <a:p>
            <a:pPr lvl="0">
              <a:buFont typeface="Wingdings" pitchFamily="2" charset="2"/>
              <a:buChar char="Ø"/>
            </a:pPr>
            <a:r>
              <a:rPr lang="sq-AL" sz="2400" dirty="0">
                <a:latin typeface="Arial" panose="020B0604020202020204" pitchFamily="34" charset="0"/>
                <a:cs typeface="Arial" panose="020B0604020202020204" pitchFamily="34" charset="0"/>
              </a:rPr>
              <a:t>Inicimi i aktivitetit të prokurimit, Neni 22</a:t>
            </a:r>
            <a:endParaRPr lang="en-US" sz="2400" dirty="0">
              <a:latin typeface="Arial" panose="020B0604020202020204" pitchFamily="34" charset="0"/>
              <a:cs typeface="Arial" panose="020B0604020202020204" pitchFamily="34" charset="0"/>
            </a:endParaRPr>
          </a:p>
          <a:p>
            <a:pPr lvl="0">
              <a:buFont typeface="Wingdings" pitchFamily="2" charset="2"/>
              <a:buChar char="Ø"/>
            </a:pPr>
            <a:r>
              <a:rPr lang="sq-AL" sz="2400" dirty="0" smtClean="0">
                <a:latin typeface="Arial" panose="020B0604020202020204" pitchFamily="34" charset="0"/>
                <a:cs typeface="Arial" panose="020B0604020202020204" pitchFamily="34" charset="0"/>
              </a:rPr>
              <a:t>Zyrtarët </a:t>
            </a:r>
            <a:r>
              <a:rPr lang="sq-AL" sz="2400" dirty="0">
                <a:latin typeface="Arial" panose="020B0604020202020204" pitchFamily="34" charset="0"/>
                <a:cs typeface="Arial" panose="020B0604020202020204" pitchFamily="34" charset="0"/>
              </a:rPr>
              <a:t>e prokurimit gjatë ushtrimit të aktiviteteve </a:t>
            </a:r>
            <a:endParaRPr lang="en-US" sz="2400" dirty="0" smtClean="0">
              <a:latin typeface="Arial" panose="020B0604020202020204" pitchFamily="34" charset="0"/>
              <a:cs typeface="Arial" panose="020B0604020202020204" pitchFamily="34" charset="0"/>
            </a:endParaRPr>
          </a:p>
          <a:p>
            <a:pPr marL="0" lvl="0" indent="0">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sq-AL" sz="2400" dirty="0" smtClean="0">
                <a:latin typeface="Arial" panose="020B0604020202020204" pitchFamily="34" charset="0"/>
                <a:cs typeface="Arial" panose="020B0604020202020204" pitchFamily="34" charset="0"/>
              </a:rPr>
              <a:t>të </a:t>
            </a:r>
            <a:r>
              <a:rPr lang="sq-AL" sz="2400" dirty="0" err="1" smtClean="0">
                <a:latin typeface="Arial" panose="020B0604020202020204" pitchFamily="34" charset="0"/>
                <a:cs typeface="Arial" panose="020B0604020202020204" pitchFamily="34" charset="0"/>
              </a:rPr>
              <a:t>prokurimit,Neni</a:t>
            </a:r>
            <a:r>
              <a:rPr lang="sq-AL" sz="2400" dirty="0" smtClean="0">
                <a:latin typeface="Arial" panose="020B0604020202020204" pitchFamily="34" charset="0"/>
                <a:cs typeface="Arial" panose="020B0604020202020204" pitchFamily="34" charset="0"/>
              </a:rPr>
              <a:t> </a:t>
            </a:r>
            <a:r>
              <a:rPr lang="sq-AL" sz="2400" dirty="0">
                <a:latin typeface="Arial" panose="020B0604020202020204" pitchFamily="34" charset="0"/>
                <a:cs typeface="Arial" panose="020B0604020202020204" pitchFamily="34" charset="0"/>
              </a:rPr>
              <a:t>24</a:t>
            </a:r>
            <a:endParaRPr lang="en-US" sz="2400" dirty="0">
              <a:latin typeface="Arial" panose="020B0604020202020204" pitchFamily="34" charset="0"/>
              <a:cs typeface="Arial" panose="020B0604020202020204" pitchFamily="34" charset="0"/>
            </a:endParaRPr>
          </a:p>
          <a:p>
            <a:pPr>
              <a:buNone/>
            </a:pPr>
            <a:r>
              <a:rPr lang="en-US" sz="2000" dirty="0" smtClean="0">
                <a:solidFill>
                  <a:srgbClr val="FF0000"/>
                </a:solidFill>
                <a:latin typeface="Arial" panose="020B0604020202020204" pitchFamily="34" charset="0"/>
                <a:cs typeface="Arial" panose="020B0604020202020204" pitchFamily="34" charset="0"/>
              </a:rPr>
              <a:t> </a:t>
            </a:r>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464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05000" y="381000"/>
            <a:ext cx="5779294"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Përbërja e LPP</a:t>
            </a:r>
            <a:r>
              <a:rPr lang="en-GB" sz="2000" b="1" dirty="0">
                <a:solidFill>
                  <a:srgbClr val="FF0000"/>
                </a:solidFill>
                <a:latin typeface="Arial" panose="020B0604020202020204" pitchFamily="34" charset="0"/>
                <a:cs typeface="Arial" panose="020B0604020202020204" pitchFamily="34" charset="0"/>
              </a:rPr>
              <a:t> (5) </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1" y="990600"/>
            <a:ext cx="8991600" cy="5867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None/>
            </a:pPr>
            <a:endParaRPr lang="en-US" sz="2000" dirty="0">
              <a:latin typeface="Arial" panose="020B0604020202020204" pitchFamily="34" charset="0"/>
              <a:cs typeface="Arial" panose="020B0604020202020204" pitchFamily="34" charset="0"/>
            </a:endParaRPr>
          </a:p>
          <a:p>
            <a:pPr lvl="0">
              <a:buFont typeface="Wingdings" pitchFamily="2" charset="2"/>
              <a:buChar char="Ø"/>
            </a:pPr>
            <a:r>
              <a:rPr lang="sq-AL" sz="2000" dirty="0">
                <a:latin typeface="Arial" panose="020B0604020202020204" pitchFamily="34" charset="0"/>
                <a:cs typeface="Arial" panose="020B0604020202020204" pitchFamily="34" charset="0"/>
              </a:rPr>
              <a:t>Trajnimi i Zyrtarëve të Prokurimit, Neni 25</a:t>
            </a:r>
            <a:endParaRPr lang="en-US" sz="2000" dirty="0">
              <a:latin typeface="Arial" panose="020B0604020202020204" pitchFamily="34" charset="0"/>
              <a:cs typeface="Arial" panose="020B0604020202020204" pitchFamily="34" charset="0"/>
            </a:endParaRPr>
          </a:p>
          <a:p>
            <a:pPr lvl="0">
              <a:buFont typeface="Wingdings" pitchFamily="2" charset="2"/>
              <a:buChar char="Ø"/>
            </a:pPr>
            <a:r>
              <a:rPr lang="sq-AL" sz="2000" dirty="0">
                <a:latin typeface="Arial" panose="020B0604020202020204" pitchFamily="34" charset="0"/>
                <a:cs typeface="Arial" panose="020B0604020202020204" pitchFamily="34" charset="0"/>
              </a:rPr>
              <a:t>Nënshkrimi i kontratave publike, Neni 26</a:t>
            </a:r>
            <a:endParaRPr lang="en-US" sz="2000" dirty="0">
              <a:latin typeface="Arial" panose="020B0604020202020204" pitchFamily="34" charset="0"/>
              <a:cs typeface="Arial" panose="020B0604020202020204" pitchFamily="34" charset="0"/>
            </a:endParaRPr>
          </a:p>
          <a:p>
            <a:pPr lvl="0">
              <a:buFont typeface="Wingdings" pitchFamily="2" charset="2"/>
              <a:buChar char="Ø"/>
            </a:pPr>
            <a:r>
              <a:rPr lang="sq-AL" sz="2000" dirty="0">
                <a:latin typeface="Arial" panose="020B0604020202020204" pitchFamily="34" charset="0"/>
                <a:cs typeface="Arial" panose="020B0604020202020204" pitchFamily="34" charset="0"/>
              </a:rPr>
              <a:t>Sigurimi i Tenderit, Neni 57</a:t>
            </a:r>
            <a:endParaRPr lang="en-US" sz="1800" dirty="0">
              <a:solidFill>
                <a:srgbClr val="FF0000"/>
              </a:solidFill>
              <a:latin typeface="Arial" panose="020B0604020202020204" pitchFamily="34" charset="0"/>
              <a:cs typeface="Arial" panose="020B0604020202020204" pitchFamily="34" charset="0"/>
            </a:endParaRPr>
          </a:p>
          <a:p>
            <a:pPr lvl="0">
              <a:buFont typeface="Wingdings" panose="05000000000000000000" pitchFamily="2" charset="2"/>
              <a:buChar char="§"/>
            </a:pPr>
            <a:r>
              <a:rPr lang="sq-AL" sz="2000" dirty="0" smtClean="0">
                <a:latin typeface="Arial" panose="020B0604020202020204" pitchFamily="34" charset="0"/>
                <a:cs typeface="Arial" panose="020B0604020202020204" pitchFamily="34" charset="0"/>
              </a:rPr>
              <a:t>Hapja </a:t>
            </a:r>
            <a:r>
              <a:rPr lang="sq-AL" sz="2000" dirty="0">
                <a:latin typeface="Arial" panose="020B0604020202020204" pitchFamily="34" charset="0"/>
                <a:cs typeface="Arial" panose="020B0604020202020204" pitchFamily="34" charset="0"/>
              </a:rPr>
              <a:t>e Tenderëve, Neni 58</a:t>
            </a: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sq-AL" sz="2000" dirty="0">
                <a:latin typeface="Arial" panose="020B0604020202020204" pitchFamily="34" charset="0"/>
                <a:cs typeface="Arial" panose="020B0604020202020204" pitchFamily="34" charset="0"/>
              </a:rPr>
              <a:t>Ekzaminimi, Vlerësimi dhe Krahasimi i Tenderëve, Neni 59</a:t>
            </a: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sq-AL" sz="2000" dirty="0">
                <a:latin typeface="Arial" panose="020B0604020202020204" pitchFamily="34" charset="0"/>
                <a:cs typeface="Arial" panose="020B0604020202020204" pitchFamily="34" charset="0"/>
              </a:rPr>
              <a:t>Përfundimi i Aktivitetit të Prokurimit, Neni 62</a:t>
            </a: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sq-AL" sz="2000" dirty="0">
                <a:latin typeface="Arial" panose="020B0604020202020204" pitchFamily="34" charset="0"/>
                <a:cs typeface="Arial" panose="020B0604020202020204" pitchFamily="34" charset="0"/>
              </a:rPr>
              <a:t>Siguria e Ekzekutimit, Neni 63</a:t>
            </a: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sq-AL" sz="2000" dirty="0">
                <a:latin typeface="Arial" panose="020B0604020202020204" pitchFamily="34" charset="0"/>
                <a:cs typeface="Arial" panose="020B0604020202020204" pitchFamily="34" charset="0"/>
              </a:rPr>
              <a:t>Aktivitetet e Menaxhimit të Kontratës, Neni 81</a:t>
            </a: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sq-AL" sz="2000" dirty="0">
                <a:latin typeface="Arial" panose="020B0604020202020204" pitchFamily="34" charset="0"/>
                <a:cs typeface="Arial" panose="020B0604020202020204" pitchFamily="34" charset="0"/>
              </a:rPr>
              <a:t>Procedurat për misionet Diplomatike </a:t>
            </a:r>
            <a:endParaRPr lang="en-US" sz="2000" dirty="0">
              <a:latin typeface="Arial" panose="020B0604020202020204" pitchFamily="34" charset="0"/>
              <a:cs typeface="Arial" panose="020B0604020202020204" pitchFamily="34" charset="0"/>
            </a:endParaRPr>
          </a:p>
          <a:p>
            <a:pPr marL="457200" indent="-34290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a:buNone/>
            </a:pPr>
            <a:endParaRPr lang="en-US" sz="2000" dirty="0">
              <a:solidFill>
                <a:srgbClr val="FF0000"/>
              </a:solidFill>
              <a:latin typeface="Arial" panose="020B0604020202020204" pitchFamily="34" charset="0"/>
              <a:cs typeface="Arial" panose="020B0604020202020204" pitchFamily="34" charset="0"/>
            </a:endParaRPr>
          </a:p>
          <a:p>
            <a:pPr>
              <a:buNone/>
            </a:pPr>
            <a:r>
              <a:rPr lang="en-US" sz="2000" dirty="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 </a:t>
            </a:r>
            <a:endParaRPr lang="en-US" sz="20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934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latin typeface="Arial" panose="020B0604020202020204" pitchFamily="34" charset="0"/>
                <a:cs typeface="Arial" panose="020B0604020202020204" pitchFamily="34" charset="0"/>
              </a:rPr>
              <a:t/>
            </a:r>
            <a:br>
              <a:rPr lang="en-US" altLang="ja-JP" dirty="0" smtClean="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altLang="ja-JP" dirty="0">
                <a:latin typeface="Arial" panose="020B0604020202020204" pitchFamily="34" charset="0"/>
                <a:cs typeface="Arial" panose="020B0604020202020204" pitchFamily="34" charset="0"/>
              </a:rPr>
              <a:t>CKA  </a:t>
            </a:r>
            <a:r>
              <a:rPr lang="en-US" altLang="ja-JP" dirty="0" err="1" smtClean="0">
                <a:latin typeface="Arial" panose="020B0604020202020204" pitchFamily="34" charset="0"/>
                <a:cs typeface="Arial" panose="020B0604020202020204" pitchFamily="34" charset="0"/>
              </a:rPr>
              <a:t>është</a:t>
            </a:r>
            <a:r>
              <a:rPr lang="en-US" altLang="ja-JP" dirty="0" smtClean="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P</a:t>
            </a:r>
            <a:r>
              <a:rPr lang="sq-AL" altLang="ja-JP" dirty="0">
                <a:latin typeface="Arial" panose="020B0604020202020204" pitchFamily="34" charset="0"/>
                <a:cs typeface="Arial" panose="020B0604020202020204" pitchFamily="34" charset="0"/>
              </a:rPr>
              <a:t>rokurimi </a:t>
            </a:r>
            <a:r>
              <a:rPr lang="sq-AL" altLang="ja-JP" dirty="0" smtClean="0">
                <a:latin typeface="Arial" panose="020B0604020202020204" pitchFamily="34" charset="0"/>
                <a:cs typeface="Arial" panose="020B0604020202020204" pitchFamily="34" charset="0"/>
              </a:rPr>
              <a:t>public</a:t>
            </a:r>
            <a:r>
              <a:rPr lang="en-US" altLang="ja-JP" dirty="0" smtClean="0">
                <a:latin typeface="Arial" panose="020B0604020202020204" pitchFamily="34" charset="0"/>
                <a:cs typeface="Arial" panose="020B0604020202020204" pitchFamily="34" charset="0"/>
              </a:rPr>
              <a:t>   ……..?</a:t>
            </a:r>
            <a:endParaRPr lang="en-US" dirty="0"/>
          </a:p>
        </p:txBody>
      </p:sp>
      <p:sp>
        <p:nvSpPr>
          <p:cNvPr id="4" name="Slide Number Placeholder 3"/>
          <p:cNvSpPr>
            <a:spLocks noGrp="1"/>
          </p:cNvSpPr>
          <p:nvPr>
            <p:ph type="sldNum" sz="quarter" idx="12"/>
          </p:nvPr>
        </p:nvSpPr>
        <p:spPr/>
        <p:txBody>
          <a:bodyPr/>
          <a:lstStyle/>
          <a:p>
            <a:fld id="{DCFF98CF-7F0B-4F7C-9297-12472D36FA30}" type="slidenum">
              <a:rPr lang="en-US" smtClean="0"/>
              <a:t>19</a:t>
            </a:fld>
            <a:endParaRPr lang="en-US"/>
          </a:p>
        </p:txBody>
      </p:sp>
    </p:spTree>
    <p:extLst>
      <p:ext uri="{BB962C8B-B14F-4D97-AF65-F5344CB8AC3E}">
        <p14:creationId xmlns:p14="http://schemas.microsoft.com/office/powerpoint/2010/main" val="1790095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r>
              <a:rPr lang="en-US" sz="2000" b="1" dirty="0" smtClean="0">
                <a:solidFill>
                  <a:srgbClr val="FF0000"/>
                </a:solidFill>
                <a:latin typeface="Arial" panose="020B0604020202020204" pitchFamily="34" charset="0"/>
                <a:cs typeface="Arial" panose="020B0604020202020204" pitchFamily="34" charset="0"/>
              </a:rPr>
              <a:t>QELLIMI</a:t>
            </a:r>
            <a:endParaRPr lang="en-US" sz="2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371600"/>
            <a:ext cx="7886700" cy="4724400"/>
          </a:xfrm>
        </p:spPr>
        <p:txBody>
          <a:bodyPr>
            <a:normAutofit/>
          </a:bodyPr>
          <a:lstStyle/>
          <a:p>
            <a:pPr marL="0" indent="0">
              <a:buNone/>
            </a:pPr>
            <a:r>
              <a:rPr lang="sq-AL" sz="2000" dirty="0">
                <a:latin typeface="Arial" panose="020B0604020202020204" pitchFamily="34" charset="0"/>
                <a:cs typeface="Arial" panose="020B0604020202020204" pitchFamily="34" charset="0"/>
              </a:rPr>
              <a:t>Qëllimi i këtij trajnimi është që pjesëmarrësit të familjarizohen me </a:t>
            </a:r>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smtClean="0">
                <a:solidFill>
                  <a:schemeClr val="tx1"/>
                </a:solidFill>
                <a:effectLst/>
                <a:latin typeface="+mn-lt"/>
                <a:ea typeface="+mn-ea"/>
                <a:cs typeface="+mn-cs"/>
              </a:rPr>
              <a:t>K</a:t>
            </a:r>
            <a:r>
              <a:rPr lang="sq-AL" sz="2800" kern="1200" dirty="0" smtClean="0">
                <a:solidFill>
                  <a:schemeClr val="tx1"/>
                </a:solidFill>
                <a:effectLst/>
                <a:latin typeface="+mn-lt"/>
                <a:ea typeface="+mn-ea"/>
                <a:cs typeface="+mn-cs"/>
              </a:rPr>
              <a:t>ontekstin historik te PP ne Kosove </a:t>
            </a:r>
            <a:endParaRPr lang="en-US" sz="2800" dirty="0" smtClean="0">
              <a:effectLst/>
            </a:endParaRPr>
          </a:p>
          <a:p>
            <a:r>
              <a:rPr lang="sq-AL" sz="2000" b="1" dirty="0" smtClean="0">
                <a:latin typeface="Arial" panose="020B0604020202020204" pitchFamily="34" charset="0"/>
                <a:cs typeface="Arial" panose="020B0604020202020204" pitchFamily="34" charset="0"/>
              </a:rPr>
              <a:t>Ligjin </a:t>
            </a:r>
            <a:r>
              <a:rPr lang="sq-AL" sz="2000" b="1" dirty="0">
                <a:latin typeface="Arial" panose="020B0604020202020204" pitchFamily="34" charset="0"/>
                <a:cs typeface="Arial" panose="020B0604020202020204" pitchFamily="34" charset="0"/>
              </a:rPr>
              <a:t>e Prokurimit Publik</a:t>
            </a:r>
            <a:r>
              <a:rPr lang="sq-AL"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dhe</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permbajtjen</a:t>
            </a:r>
            <a:r>
              <a:rPr lang="en-US" sz="2000" dirty="0">
                <a:latin typeface="Arial" panose="020B0604020202020204" pitchFamily="34" charset="0"/>
                <a:cs typeface="Arial" panose="020B0604020202020204" pitchFamily="34" charset="0"/>
              </a:rPr>
              <a:t> e </a:t>
            </a:r>
            <a:r>
              <a:rPr lang="en-US" sz="2000" dirty="0" err="1">
                <a:latin typeface="Arial" panose="020B0604020202020204" pitchFamily="34" charset="0"/>
                <a:cs typeface="Arial" panose="020B0604020202020204" pitchFamily="34" charset="0"/>
              </a:rPr>
              <a:t>tij</a:t>
            </a:r>
            <a:r>
              <a:rPr lang="en-US" sz="2000" dirty="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duke përfshire:</a:t>
            </a:r>
            <a:endParaRPr lang="en-US" sz="2000" dirty="0">
              <a:latin typeface="Arial" panose="020B0604020202020204" pitchFamily="34" charset="0"/>
              <a:cs typeface="Arial" panose="020B0604020202020204" pitchFamily="34" charset="0"/>
            </a:endParaRPr>
          </a:p>
          <a:p>
            <a:pPr lvl="0"/>
            <a:r>
              <a:rPr lang="sq-AL" sz="2000" dirty="0" smtClean="0">
                <a:latin typeface="Arial" panose="020B0604020202020204" pitchFamily="34" charset="0"/>
                <a:cs typeface="Arial" panose="020B0604020202020204" pitchFamily="34" charset="0"/>
              </a:rPr>
              <a:t>kornizën </a:t>
            </a:r>
            <a:r>
              <a:rPr lang="sq-AL" sz="2000" dirty="0">
                <a:latin typeface="Arial" panose="020B0604020202020204" pitchFamily="34" charset="0"/>
                <a:cs typeface="Arial" panose="020B0604020202020204" pitchFamily="34" charset="0"/>
              </a:rPr>
              <a:t>institucionale dhe legjislative te PP </a:t>
            </a:r>
            <a:endParaRPr lang="en-US" sz="2000" dirty="0">
              <a:latin typeface="Arial" panose="020B0604020202020204" pitchFamily="34" charset="0"/>
              <a:cs typeface="Arial" panose="020B0604020202020204" pitchFamily="34" charset="0"/>
            </a:endParaRPr>
          </a:p>
          <a:p>
            <a:pPr lvl="0"/>
            <a:r>
              <a:rPr lang="sq-AL" sz="2000" dirty="0">
                <a:latin typeface="Arial" panose="020B0604020202020204" pitchFamily="34" charset="0"/>
                <a:cs typeface="Arial" panose="020B0604020202020204" pitchFamily="34" charset="0"/>
              </a:rPr>
              <a:t>strukturën e LPP</a:t>
            </a:r>
            <a:endParaRPr lang="en-US" sz="2000" dirty="0">
              <a:latin typeface="Arial" panose="020B0604020202020204" pitchFamily="34" charset="0"/>
              <a:cs typeface="Arial" panose="020B0604020202020204" pitchFamily="34" charset="0"/>
            </a:endParaRPr>
          </a:p>
          <a:p>
            <a:r>
              <a:rPr lang="en-US" sz="2000" b="1" dirty="0" err="1" smtClean="0">
                <a:latin typeface="Arial" panose="020B0604020202020204" pitchFamily="34" charset="0"/>
                <a:cs typeface="Arial" panose="020B0604020202020204" pitchFamily="34" charset="0"/>
              </a:rPr>
              <a:t>Nje</a:t>
            </a:r>
            <a:r>
              <a:rPr lang="en-US" sz="2000" b="1" dirty="0" smtClean="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pasqyre te përgjithshme </a:t>
            </a:r>
            <a:r>
              <a:rPr lang="sq-AL" sz="2000" dirty="0">
                <a:latin typeface="Arial" panose="020B0604020202020204" pitchFamily="34" charset="0"/>
                <a:cs typeface="Arial" panose="020B0604020202020204" pitchFamily="34" charset="0"/>
              </a:rPr>
              <a:t>te ndryshimeve te Ligjit te </a:t>
            </a:r>
            <a:r>
              <a:rPr lang="en-US" sz="2000" dirty="0" err="1">
                <a:latin typeface="Arial" panose="020B0604020202020204" pitchFamily="34" charset="0"/>
                <a:cs typeface="Arial" panose="020B0604020202020204" pitchFamily="34" charset="0"/>
              </a:rPr>
              <a:t>amandamentuar</a:t>
            </a:r>
            <a:r>
              <a:rPr lang="en-US" sz="2000" dirty="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 te Prokurimit Publik</a:t>
            </a:r>
            <a:r>
              <a:rPr lang="en-US" sz="2000" dirty="0">
                <a:latin typeface="Arial" panose="020B0604020202020204" pitchFamily="34" charset="0"/>
                <a:cs typeface="Arial" panose="020B0604020202020204" pitchFamily="34" charset="0"/>
              </a:rPr>
              <a:t>.</a:t>
            </a:r>
          </a:p>
          <a:p>
            <a:r>
              <a:rPr lang="sq-AL" sz="2000" dirty="0">
                <a:latin typeface="Arial" panose="020B0604020202020204" pitchFamily="34" charset="0"/>
                <a:cs typeface="Arial" panose="020B0604020202020204" pitchFamily="34" charset="0"/>
              </a:rPr>
              <a:t>Ndryshimet ne mes te ligji</a:t>
            </a:r>
            <a:r>
              <a:rPr lang="en-US" sz="2000" dirty="0">
                <a:latin typeface="Arial" panose="020B0604020202020204" pitchFamily="34" charset="0"/>
                <a:cs typeface="Arial" panose="020B0604020202020204" pitchFamily="34" charset="0"/>
              </a:rPr>
              <a:t>t</a:t>
            </a:r>
            <a:r>
              <a:rPr lang="sq-AL" sz="2000" dirty="0">
                <a:latin typeface="Arial" panose="020B0604020202020204" pitchFamily="34" charset="0"/>
                <a:cs typeface="Arial" panose="020B0604020202020204" pitchFamily="34" charset="0"/>
              </a:rPr>
              <a:t> 04/L-042 dhe ligjit 0</a:t>
            </a:r>
            <a:r>
              <a:rPr lang="en-US" sz="2000" dirty="0">
                <a:latin typeface="Arial" panose="020B0604020202020204" pitchFamily="34" charset="0"/>
                <a:cs typeface="Arial" panose="020B0604020202020204" pitchFamily="34" charset="0"/>
              </a:rPr>
              <a:t>4</a:t>
            </a:r>
            <a:r>
              <a:rPr lang="sq-AL" sz="2000" dirty="0">
                <a:latin typeface="Arial" panose="020B0604020202020204" pitchFamily="34" charset="0"/>
                <a:cs typeface="Arial" panose="020B0604020202020204" pitchFamily="34" charset="0"/>
              </a:rPr>
              <a:t>/L-</a:t>
            </a:r>
            <a:r>
              <a:rPr lang="en-US" sz="2000" dirty="0">
                <a:latin typeface="Arial" panose="020B0604020202020204" pitchFamily="34" charset="0"/>
                <a:cs typeface="Arial" panose="020B0604020202020204" pitchFamily="34" charset="0"/>
              </a:rPr>
              <a:t>237</a:t>
            </a:r>
            <a:r>
              <a:rPr lang="sq-AL"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05/L-068 dhe ligjit </a:t>
            </a:r>
            <a:r>
              <a:rPr lang="en-US" sz="2000" dirty="0">
                <a:latin typeface="Arial" panose="020B0604020202020204" pitchFamily="34" charset="0"/>
                <a:cs typeface="Arial" panose="020B0604020202020204" pitchFamily="34" charset="0"/>
              </a:rPr>
              <a:t>05</a:t>
            </a:r>
            <a:r>
              <a:rPr lang="sq-AL" sz="2000" dirty="0">
                <a:latin typeface="Arial" panose="020B0604020202020204" pitchFamily="34" charset="0"/>
                <a:cs typeface="Arial" panose="020B0604020202020204" pitchFamily="34" charset="0"/>
              </a:rPr>
              <a:t>/L-0</a:t>
            </a:r>
            <a:r>
              <a:rPr lang="en-US" sz="2000" dirty="0">
                <a:latin typeface="Arial" panose="020B0604020202020204" pitchFamily="34" charset="0"/>
                <a:cs typeface="Arial" panose="020B0604020202020204" pitchFamily="34" charset="0"/>
              </a:rPr>
              <a:t>92</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490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000" b="1" dirty="0">
                <a:solidFill>
                  <a:srgbClr val="FF0000"/>
                </a:solidFill>
                <a:latin typeface="Arial" panose="020B0604020202020204" pitchFamily="34" charset="0"/>
                <a:cs typeface="Arial" panose="020B0604020202020204" pitchFamily="34" charset="0"/>
              </a:rPr>
              <a:t>Prokurimi </a:t>
            </a:r>
            <a:r>
              <a:rPr lang="sq-AL" sz="2000" b="1" dirty="0" smtClean="0">
                <a:solidFill>
                  <a:srgbClr val="FF0000"/>
                </a:solidFill>
                <a:latin typeface="Arial" panose="020B0604020202020204" pitchFamily="34" charset="0"/>
                <a:cs typeface="Arial" panose="020B0604020202020204" pitchFamily="34" charset="0"/>
              </a:rPr>
              <a:t>Publik</a:t>
            </a:r>
            <a:r>
              <a:rPr lang="en-US" sz="2000" b="1" dirty="0" smtClean="0">
                <a:solidFill>
                  <a:srgbClr val="FF0000"/>
                </a:solidFill>
                <a:latin typeface="Arial" panose="020B0604020202020204" pitchFamily="34" charset="0"/>
                <a:cs typeface="Arial" panose="020B0604020202020204" pitchFamily="34" charset="0"/>
              </a:rPr>
              <a:t> – </a:t>
            </a:r>
            <a:r>
              <a:rPr lang="en-US" sz="2000" b="1" dirty="0" err="1" smtClean="0">
                <a:solidFill>
                  <a:srgbClr val="FF0000"/>
                </a:solidFill>
                <a:latin typeface="Arial" panose="020B0604020202020204" pitchFamily="34" charset="0"/>
                <a:cs typeface="Arial" panose="020B0604020202020204" pitchFamily="34" charset="0"/>
              </a:rPr>
              <a:t>Perkufizim</a:t>
            </a:r>
            <a:r>
              <a:rPr lang="en-US" sz="2000" b="1" dirty="0" smtClean="0">
                <a:solidFill>
                  <a:srgbClr val="FF0000"/>
                </a:solidFill>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371600"/>
            <a:ext cx="7886700" cy="4805363"/>
          </a:xfrm>
        </p:spPr>
        <p:txBody>
          <a:bodyPr/>
          <a:lstStyle/>
          <a:p>
            <a:pPr>
              <a:buNone/>
            </a:pPr>
            <a:endParaRPr lang="en-US" sz="2000" b="1" dirty="0" smtClean="0">
              <a:solidFill>
                <a:srgbClr val="FF0000"/>
              </a:solidFill>
              <a:latin typeface="Arial" panose="020B0604020202020204" pitchFamily="34" charset="0"/>
              <a:cs typeface="Arial" panose="020B0604020202020204" pitchFamily="34" charset="0"/>
            </a:endParaRPr>
          </a:p>
          <a:p>
            <a:pPr>
              <a:buNone/>
            </a:pPr>
            <a:r>
              <a:rPr lang="sq-AL" altLang="en-US" sz="2000" dirty="0">
                <a:latin typeface="Arial" panose="020B0604020202020204" pitchFamily="34" charset="0"/>
                <a:ea typeface="ＭＳ Ｐゴシック" pitchFamily="34" charset="-128"/>
                <a:cs typeface="Arial" panose="020B0604020202020204" pitchFamily="34" charset="0"/>
              </a:rPr>
              <a:t>“</a:t>
            </a:r>
            <a:r>
              <a:rPr lang="en-US" altLang="ja-JP" sz="2000" dirty="0">
                <a:latin typeface="Arial" panose="020B0604020202020204" pitchFamily="34" charset="0"/>
                <a:cs typeface="Arial" panose="020B0604020202020204" pitchFamily="34" charset="0"/>
              </a:rPr>
              <a:t>P</a:t>
            </a:r>
            <a:r>
              <a:rPr lang="sq-AL" altLang="ja-JP" sz="2000" dirty="0" err="1">
                <a:latin typeface="Arial" panose="020B0604020202020204" pitchFamily="34" charset="0"/>
                <a:cs typeface="Arial" panose="020B0604020202020204" pitchFamily="34" charset="0"/>
              </a:rPr>
              <a:t>rokurimi</a:t>
            </a:r>
            <a:r>
              <a:rPr lang="sq-AL" altLang="ja-JP" sz="2000" dirty="0">
                <a:latin typeface="Arial" panose="020B0604020202020204" pitchFamily="34" charset="0"/>
                <a:cs typeface="Arial" panose="020B0604020202020204" pitchFamily="34" charset="0"/>
              </a:rPr>
              <a:t> publik është </a:t>
            </a:r>
            <a:r>
              <a:rPr lang="sq-AL" altLang="ja-JP" sz="2000" b="1" dirty="0">
                <a:latin typeface="Arial" panose="020B0604020202020204" pitchFamily="34" charset="0"/>
                <a:cs typeface="Arial" panose="020B0604020202020204" pitchFamily="34" charset="0"/>
              </a:rPr>
              <a:t>proces,</a:t>
            </a:r>
            <a:r>
              <a:rPr lang="sq-AL" altLang="ja-JP" sz="2000" dirty="0">
                <a:latin typeface="Arial" panose="020B0604020202020204" pitchFamily="34" charset="0"/>
                <a:cs typeface="Arial" panose="020B0604020202020204" pitchFamily="34" charset="0"/>
              </a:rPr>
              <a:t> i cili ka të bëjë me </a:t>
            </a:r>
            <a:r>
              <a:rPr lang="sq-AL" altLang="ja-JP" sz="2000" b="1" dirty="0">
                <a:latin typeface="Arial" panose="020B0604020202020204" pitchFamily="34" charset="0"/>
                <a:cs typeface="Arial" panose="020B0604020202020204" pitchFamily="34" charset="0"/>
              </a:rPr>
              <a:t>furnizimin</a:t>
            </a:r>
            <a:r>
              <a:rPr lang="sq-AL" altLang="ja-JP" sz="2000" dirty="0">
                <a:latin typeface="Arial" panose="020B0604020202020204" pitchFamily="34" charset="0"/>
                <a:cs typeface="Arial" panose="020B0604020202020204" pitchFamily="34" charset="0"/>
              </a:rPr>
              <a:t> me </a:t>
            </a:r>
            <a:r>
              <a:rPr lang="sq-AL" altLang="ja-JP" sz="2000" b="1" dirty="0">
                <a:latin typeface="Arial" panose="020B0604020202020204" pitchFamily="34" charset="0"/>
                <a:cs typeface="Arial" panose="020B0604020202020204" pitchFamily="34" charset="0"/>
              </a:rPr>
              <a:t>mallra, kryerjen e shërbimeve dhe ekzekutimin e punëve</a:t>
            </a:r>
            <a:r>
              <a:rPr lang="sq-AL" altLang="ja-JP" sz="2000" dirty="0">
                <a:latin typeface="Arial" panose="020B0604020202020204" pitchFamily="34" charset="0"/>
                <a:cs typeface="Arial" panose="020B0604020202020204" pitchFamily="34" charset="0"/>
              </a:rPr>
              <a:t>, duke i shfrytëzuar </a:t>
            </a:r>
            <a:r>
              <a:rPr lang="sq-AL" altLang="ja-JP" sz="2000" b="1" dirty="0">
                <a:latin typeface="Arial" panose="020B0604020202020204" pitchFamily="34" charset="0"/>
                <a:cs typeface="Arial" panose="020B0604020202020204" pitchFamily="34" charset="0"/>
              </a:rPr>
              <a:t>fondet publike</a:t>
            </a:r>
            <a:r>
              <a:rPr lang="sq-AL" altLang="ja-JP" sz="2000" dirty="0">
                <a:latin typeface="Arial" panose="020B0604020202020204" pitchFamily="34" charset="0"/>
                <a:cs typeface="Arial" panose="020B0604020202020204" pitchFamily="34" charset="0"/>
              </a:rPr>
              <a:t>, sipas legjislacionit në </a:t>
            </a:r>
            <a:r>
              <a:rPr lang="sq-AL" altLang="ja-JP" sz="2000" b="1" dirty="0">
                <a:latin typeface="Arial" panose="020B0604020202020204" pitchFamily="34" charset="0"/>
                <a:cs typeface="Arial" panose="020B0604020202020204" pitchFamily="34" charset="0"/>
              </a:rPr>
              <a:t>fuqi</a:t>
            </a:r>
            <a:r>
              <a:rPr lang="sq-AL" altLang="ja-JP" sz="2000" dirty="0">
                <a:latin typeface="Arial" panose="020B0604020202020204" pitchFamily="34" charset="0"/>
                <a:cs typeface="Arial" panose="020B0604020202020204" pitchFamily="34" charset="0"/>
              </a:rPr>
              <a:t> mbi prokurimin</a:t>
            </a:r>
            <a:r>
              <a:rPr lang="sq-AL" altLang="en-US" sz="2000" dirty="0">
                <a:latin typeface="Arial" panose="020B0604020202020204" pitchFamily="34" charset="0"/>
                <a:ea typeface="ＭＳ Ｐゴシック" pitchFamily="34" charset="-128"/>
                <a:cs typeface="Arial" panose="020B0604020202020204" pitchFamily="34" charset="0"/>
              </a:rPr>
              <a:t>”</a:t>
            </a:r>
            <a:r>
              <a:rPr lang="en-US" altLang="en-US" sz="2000" dirty="0" smtClean="0">
                <a:latin typeface="Arial" panose="020B0604020202020204" pitchFamily="34" charset="0"/>
                <a:ea typeface="ＭＳ Ｐゴシック" pitchFamily="34" charset="-128"/>
                <a:cs typeface="Arial" panose="020B0604020202020204" pitchFamily="34" charset="0"/>
              </a:rPr>
              <a:t>.</a:t>
            </a:r>
          </a:p>
          <a:p>
            <a:pPr>
              <a:buNone/>
            </a:pPr>
            <a:endParaRPr lang="en-US" altLang="en-US" sz="2000" dirty="0">
              <a:latin typeface="Arial" panose="020B0604020202020204" pitchFamily="34" charset="0"/>
              <a:ea typeface="ＭＳ Ｐゴシック" pitchFamily="34" charset="-128"/>
              <a:cs typeface="Arial" panose="020B0604020202020204" pitchFamily="34" charset="0"/>
            </a:endParaRPr>
          </a:p>
          <a:p>
            <a:r>
              <a:rPr lang="sq-AL" sz="2000" dirty="0" smtClean="0">
                <a:latin typeface="Arial" panose="020B0604020202020204" pitchFamily="34" charset="0"/>
                <a:cs typeface="Arial" panose="020B0604020202020204" pitchFamily="34" charset="0"/>
              </a:rPr>
              <a:t>Prokurimi </a:t>
            </a:r>
            <a:r>
              <a:rPr lang="sq-AL" sz="2000" dirty="0">
                <a:latin typeface="Arial" panose="020B0604020202020204" pitchFamily="34" charset="0"/>
                <a:cs typeface="Arial" panose="020B0604020202020204" pitchFamily="34" charset="0"/>
              </a:rPr>
              <a:t>publik ka të bëjë me mënyrën se si autoritetet publike </a:t>
            </a:r>
            <a:r>
              <a:rPr lang="sq-AL" sz="2000" b="1" dirty="0">
                <a:latin typeface="Arial" panose="020B0604020202020204" pitchFamily="34" charset="0"/>
                <a:cs typeface="Arial" panose="020B0604020202020204" pitchFamily="34" charset="0"/>
              </a:rPr>
              <a:t>shpenzojnë paratë publike</a:t>
            </a:r>
            <a:r>
              <a:rPr lang="sq-AL" sz="2000" dirty="0">
                <a:latin typeface="Arial" panose="020B0604020202020204" pitchFamily="34" charset="0"/>
                <a:cs typeface="Arial" panose="020B0604020202020204" pitchFamily="34" charset="0"/>
              </a:rPr>
              <a:t>, kur blejnë  mallra, punë ose shërbime në treg.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Është me rëndësi që paratë e tatimpaguesve të shpenzohen në </a:t>
            </a:r>
            <a:r>
              <a:rPr lang="sq-AL" sz="2000" b="1" dirty="0">
                <a:latin typeface="Arial" panose="020B0604020202020204" pitchFamily="34" charset="0"/>
                <a:cs typeface="Arial" panose="020B0604020202020204" pitchFamily="34" charset="0"/>
              </a:rPr>
              <a:t>mënyrë efektive </a:t>
            </a:r>
            <a:r>
              <a:rPr lang="sq-AL" sz="2000" dirty="0">
                <a:latin typeface="Arial" panose="020B0604020202020204" pitchFamily="34" charset="0"/>
                <a:cs typeface="Arial" panose="020B0604020202020204" pitchFamily="34" charset="0"/>
              </a:rPr>
              <a:t>duke sjellë përfitimet më të mira në vend.</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674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685800"/>
          </a:xfrm>
        </p:spPr>
        <p:txBody>
          <a:bodyPr/>
          <a:lstStyle/>
          <a:p>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smtClean="0">
                <a:solidFill>
                  <a:srgbClr val="FF0000"/>
                </a:solidFill>
                <a:latin typeface="Arial" panose="020B0604020202020204" pitchFamily="34" charset="0"/>
                <a:cs typeface="Arial" panose="020B0604020202020204" pitchFamily="34" charset="0"/>
              </a:rPr>
              <a:t>                                          </a:t>
            </a:r>
            <a:r>
              <a:rPr lang="sq-AL" sz="2000" b="1" dirty="0" smtClean="0">
                <a:latin typeface="Arial" panose="020B0604020202020204" pitchFamily="34" charset="0"/>
                <a:cs typeface="Arial" panose="020B0604020202020204" pitchFamily="34" charset="0"/>
              </a:rPr>
              <a:t>Qëllimi </a:t>
            </a:r>
            <a:r>
              <a:rPr lang="en-US" sz="2000" b="1" dirty="0" smtClean="0">
                <a:latin typeface="Arial" panose="020B0604020202020204" pitchFamily="34" charset="0"/>
                <a:cs typeface="Arial" panose="020B0604020202020204" pitchFamily="34" charset="0"/>
              </a:rPr>
              <a:t>   </a:t>
            </a:r>
            <a:endParaRPr lang="en-US" sz="2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1" y="1066800"/>
            <a:ext cx="8458200" cy="5334000"/>
          </a:xfrm>
        </p:spPr>
        <p:txBody>
          <a:bodyPr>
            <a:normAutofit/>
          </a:bodyPr>
          <a:lstStyle/>
          <a:p>
            <a:r>
              <a:rPr lang="sq-AL" sz="2000" dirty="0" smtClean="0">
                <a:latin typeface="Arial" panose="020B0604020202020204" pitchFamily="34" charset="0"/>
                <a:cs typeface="Arial" panose="020B0604020202020204" pitchFamily="34" charset="0"/>
              </a:rPr>
              <a:t>Qëllimi </a:t>
            </a:r>
            <a:r>
              <a:rPr lang="sq-AL" sz="2000" dirty="0">
                <a:latin typeface="Arial" panose="020B0604020202020204" pitchFamily="34" charset="0"/>
                <a:cs typeface="Arial" panose="020B0604020202020204" pitchFamily="34" charset="0"/>
              </a:rPr>
              <a:t>i ligjit është të siguroj </a:t>
            </a:r>
            <a:r>
              <a:rPr lang="sq-AL" sz="2000" b="1" dirty="0">
                <a:latin typeface="Arial" panose="020B0604020202020204" pitchFamily="34" charset="0"/>
                <a:cs typeface="Arial" panose="020B0604020202020204" pitchFamily="34" charset="0"/>
              </a:rPr>
              <a:t>mënyrën më efikase, më transparente dhe më të drejtë të shfrytëzimit të fondeve publike</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të siguroj integritetin dhe përgjegjësinë e zyrtarëve publik</a:t>
            </a:r>
            <a:r>
              <a:rPr lang="sq-AL" sz="2000" dirty="0">
                <a:latin typeface="Arial" panose="020B0604020202020204" pitchFamily="34" charset="0"/>
                <a:cs typeface="Arial" panose="020B0604020202020204" pitchFamily="34" charset="0"/>
              </a:rPr>
              <a:t>, nëpunësve civil dhe personave të tjerë që kryejnë ose janë të </a:t>
            </a:r>
            <a:r>
              <a:rPr lang="sq-AL" sz="2000" b="1" dirty="0">
                <a:latin typeface="Arial" panose="020B0604020202020204" pitchFamily="34" charset="0"/>
                <a:cs typeface="Arial" panose="020B0604020202020204" pitchFamily="34" charset="0"/>
              </a:rPr>
              <a:t>përfshirë në një aktivitet të prokurimit </a:t>
            </a:r>
            <a:r>
              <a:rPr lang="en-US" sz="2000" b="1" dirty="0" smtClean="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(Neni 1 i LPP). </a:t>
            </a:r>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Parimet </a:t>
            </a:r>
            <a:r>
              <a:rPr lang="sq-AL" sz="2000" dirty="0">
                <a:latin typeface="Arial" panose="020B0604020202020204" pitchFamily="34" charset="0"/>
                <a:cs typeface="Arial" panose="020B0604020202020204" pitchFamily="34" charset="0"/>
              </a:rPr>
              <a:t>e LPP janë:</a:t>
            </a: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Ekonomizimi dhe efikasiteti</a:t>
            </a: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Trajtimi i Barabarte/ jo-diskriminimi</a:t>
            </a: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Transparenca </a:t>
            </a: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Përgjegjësia </a:t>
            </a: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Profesionalizmi</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2305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304801"/>
            <a:ext cx="5779294"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b="1" dirty="0">
                <a:solidFill>
                  <a:srgbClr val="FF0000"/>
                </a:solidFill>
                <a:latin typeface="Arial" panose="020B0604020202020204" pitchFamily="34" charset="0"/>
                <a:cs typeface="Arial" panose="020B0604020202020204" pitchFamily="34" charset="0"/>
              </a:rPr>
              <a:t>Ekonomizimi dhe efikasiteti</a:t>
            </a:r>
            <a:r>
              <a:rPr lang="en-US" sz="2000" b="1" dirty="0">
                <a:solidFill>
                  <a:srgbClr val="FF0000"/>
                </a:solidFill>
                <a:latin typeface="Arial" panose="020B0604020202020204" pitchFamily="34" charset="0"/>
                <a:cs typeface="Arial" panose="020B0604020202020204" pitchFamily="34" charset="0"/>
              </a:rPr>
              <a:t> </a:t>
            </a:r>
            <a:r>
              <a:rPr lang="en-GB" sz="2000" b="1" dirty="0" smtClean="0">
                <a:solidFill>
                  <a:srgbClr val="FF0000"/>
                </a:solidFill>
                <a:latin typeface="Arial" panose="020B0604020202020204" pitchFamily="34" charset="0"/>
                <a:cs typeface="Arial" panose="020B0604020202020204" pitchFamily="34" charset="0"/>
              </a:rPr>
              <a:t>(</a:t>
            </a:r>
            <a:r>
              <a:rPr lang="en-GB" sz="2000" b="1" dirty="0" err="1" smtClean="0">
                <a:solidFill>
                  <a:srgbClr val="FF0000"/>
                </a:solidFill>
                <a:latin typeface="Arial" panose="020B0604020202020204" pitchFamily="34" charset="0"/>
                <a:cs typeface="Arial" panose="020B0604020202020204" pitchFamily="34" charset="0"/>
              </a:rPr>
              <a:t>neni</a:t>
            </a:r>
            <a:r>
              <a:rPr lang="en-GB" sz="2000" b="1" dirty="0" smtClean="0">
                <a:solidFill>
                  <a:srgbClr val="FF0000"/>
                </a:solidFill>
                <a:latin typeface="Arial" panose="020B0604020202020204" pitchFamily="34" charset="0"/>
                <a:cs typeface="Arial" panose="020B0604020202020204" pitchFamily="34" charset="0"/>
              </a:rPr>
              <a:t> 6)</a:t>
            </a: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685800" y="1219200"/>
            <a:ext cx="7018736" cy="495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dirty="0">
                <a:latin typeface="Arial" panose="020B0604020202020204" pitchFamily="34" charset="0"/>
                <a:cs typeface="Arial" panose="020B0604020202020204" pitchFamily="34" charset="0"/>
              </a:rPr>
              <a:t>Ligji parasheh dhe kërkon nga te gjithë zyrtaret e përfshirë në aktivitet e prokurimit, që të sigurojnë që fondet publike dhe burimet publike të </a:t>
            </a:r>
            <a:r>
              <a:rPr lang="sq-AL" sz="2000" b="1" dirty="0">
                <a:latin typeface="Arial" panose="020B0604020202020204" pitchFamily="34" charset="0"/>
                <a:cs typeface="Arial" panose="020B0604020202020204" pitchFamily="34" charset="0"/>
              </a:rPr>
              <a:t>përdoren në  mënyrën më ekonomike,</a:t>
            </a:r>
            <a:r>
              <a:rPr lang="sq-AL" sz="2000" dirty="0">
                <a:latin typeface="Arial" panose="020B0604020202020204" pitchFamily="34" charset="0"/>
                <a:cs typeface="Arial" panose="020B0604020202020204" pitchFamily="34" charset="0"/>
              </a:rPr>
              <a:t> njëkohësisht duke marrë në konsideratë </a:t>
            </a:r>
            <a:r>
              <a:rPr lang="sq-AL" sz="2000" b="1" dirty="0">
                <a:latin typeface="Arial" panose="020B0604020202020204" pitchFamily="34" charset="0"/>
                <a:cs typeface="Arial" panose="020B0604020202020204" pitchFamily="34" charset="0"/>
              </a:rPr>
              <a:t>qëllimin dhe lëndën e prokurimit</a:t>
            </a:r>
            <a:r>
              <a:rPr lang="sq-AL" sz="2000" dirty="0">
                <a:latin typeface="Arial" panose="020B0604020202020204" pitchFamily="34" charset="0"/>
                <a:cs typeface="Arial" panose="020B0604020202020204" pitchFamily="34" charset="0"/>
              </a:rPr>
              <a:t>. (neni 6</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Ky është një parim që shpesh përdoret për të përshkruar </a:t>
            </a:r>
            <a:r>
              <a:rPr lang="sq-AL" sz="2000" b="1" dirty="0">
                <a:latin typeface="Arial" panose="020B0604020202020204" pitchFamily="34" charset="0"/>
                <a:cs typeface="Arial" panose="020B0604020202020204" pitchFamily="34" charset="0"/>
              </a:rPr>
              <a:t>efikasitetin teknik </a:t>
            </a:r>
            <a:r>
              <a:rPr lang="sq-AL" sz="2000" dirty="0">
                <a:latin typeface="Arial" panose="020B0604020202020204" pitchFamily="34" charset="0"/>
                <a:cs typeface="Arial" panose="020B0604020202020204" pitchFamily="34" charset="0"/>
              </a:rPr>
              <a:t>të vetë procedurës, d.m.th. nëse planifikimi ka qenë i saktë dhe është realizuar në kohë</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nëse </a:t>
            </a:r>
            <a:r>
              <a:rPr lang="sq-AL" sz="2000" dirty="0">
                <a:latin typeface="Arial" panose="020B0604020202020204" pitchFamily="34" charset="0"/>
                <a:cs typeface="Arial" panose="020B0604020202020204" pitchFamily="34" charset="0"/>
              </a:rPr>
              <a:t>u është dhënë kohë e mjaftueshme operatorëve ekonomikë për të përgatitur ofertat e duhura</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nëse prokurimi është bërë në kohën e </a:t>
            </a:r>
            <a:r>
              <a:rPr lang="sq-AL" sz="2000" dirty="0" smtClean="0">
                <a:latin typeface="Arial" panose="020B0604020202020204" pitchFamily="34" charset="0"/>
                <a:cs typeface="Arial" panose="020B0604020202020204" pitchFamily="34" charset="0"/>
              </a:rPr>
              <a:t>duhur</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7267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6095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b="1" dirty="0" smtClean="0">
                <a:solidFill>
                  <a:srgbClr val="FF0000"/>
                </a:solidFill>
              </a:rPr>
              <a:t>Ekonomizimi dhe efikasiteti</a:t>
            </a:r>
            <a:r>
              <a:rPr lang="en-US" sz="3200" b="1" dirty="0" smtClean="0">
                <a:solidFill>
                  <a:srgbClr val="FF0000"/>
                </a:solidFill>
              </a:rPr>
              <a:t> </a:t>
            </a:r>
            <a:endParaRPr lang="en-US" sz="3200" b="1" dirty="0">
              <a:solidFill>
                <a:srgbClr val="FF0000"/>
              </a:solidFill>
            </a:endParaRPr>
          </a:p>
        </p:txBody>
      </p:sp>
      <p:sp>
        <p:nvSpPr>
          <p:cNvPr id="28675" name="Symbol zastępczy zawartości 2"/>
          <p:cNvSpPr>
            <a:spLocks noGrp="1"/>
          </p:cNvSpPr>
          <p:nvPr>
            <p:ph idx="1"/>
          </p:nvPr>
        </p:nvSpPr>
        <p:spPr bwMode="auto">
          <a:xfrm>
            <a:off x="457200" y="1143000"/>
            <a:ext cx="8578850" cy="502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Bazuar në </a:t>
            </a:r>
            <a:r>
              <a:rPr lang="sq-AL" sz="2000" dirty="0" err="1" smtClean="0"/>
              <a:t>kët</a:t>
            </a:r>
            <a:r>
              <a:rPr lang="en-US" sz="2000" dirty="0" smtClean="0"/>
              <a:t>e </a:t>
            </a:r>
            <a:r>
              <a:rPr lang="sq-AL" sz="2000" dirty="0" smtClean="0"/>
              <a:t> oferta më ekonomike nuk nënkupton përherë çmimin më të ulët.</a:t>
            </a:r>
            <a:endParaRPr lang="en-US" sz="2000" dirty="0" smtClean="0"/>
          </a:p>
          <a:p>
            <a:r>
              <a:rPr lang="sq-AL" sz="2000" dirty="0" smtClean="0"/>
              <a:t>Oferta ekonomikisht më e favorshme është oferta e cila arrin “</a:t>
            </a:r>
            <a:r>
              <a:rPr lang="sq-AL" sz="2000" b="1" dirty="0" smtClean="0">
                <a:solidFill>
                  <a:srgbClr val="FF0000"/>
                </a:solidFill>
              </a:rPr>
              <a:t>Vlerën më të mirë për paranë</a:t>
            </a:r>
            <a:r>
              <a:rPr lang="sq-AL" sz="2000" b="1" dirty="0" smtClean="0"/>
              <a:t>”.</a:t>
            </a:r>
            <a:r>
              <a:rPr lang="sq-AL" sz="2000" dirty="0" smtClean="0"/>
              <a:t> </a:t>
            </a:r>
            <a:endParaRPr lang="en-US" sz="2000" dirty="0" smtClean="0"/>
          </a:p>
          <a:p>
            <a:r>
              <a:rPr lang="sq-AL" sz="2000" dirty="0" smtClean="0"/>
              <a:t>“Vlera për paranë” nga ana e prokurimit përshkruhet në pesë  </a:t>
            </a:r>
            <a:r>
              <a:rPr lang="en-US" sz="2000" dirty="0" err="1" smtClean="0"/>
              <a:t>pika</a:t>
            </a:r>
            <a:r>
              <a:rPr lang="en-US" sz="2000" dirty="0" smtClean="0"/>
              <a:t> - </a:t>
            </a:r>
            <a:r>
              <a:rPr lang="sq-AL" sz="2000" dirty="0" smtClean="0"/>
              <a:t>drejta:</a:t>
            </a:r>
            <a:endParaRPr lang="en-US" sz="2000" dirty="0" smtClean="0"/>
          </a:p>
          <a:p>
            <a:pPr lvl="0">
              <a:buFont typeface="Wingdings" pitchFamily="2" charset="2"/>
              <a:buChar char="ü"/>
            </a:pPr>
            <a:r>
              <a:rPr lang="sq-AL" sz="2000" b="1" dirty="0" smtClean="0"/>
              <a:t> CILËSI</a:t>
            </a:r>
            <a:r>
              <a:rPr lang="en-US" sz="2000" b="1" dirty="0" smtClean="0"/>
              <a:t>A</a:t>
            </a:r>
            <a:r>
              <a:rPr lang="sq-AL" sz="2000" b="1" dirty="0" smtClean="0"/>
              <a:t> </a:t>
            </a:r>
            <a:endParaRPr lang="en-US" sz="2000" dirty="0" smtClean="0"/>
          </a:p>
          <a:p>
            <a:pPr lvl="0">
              <a:buFont typeface="Wingdings" pitchFamily="2" charset="2"/>
              <a:buChar char="ü"/>
            </a:pPr>
            <a:r>
              <a:rPr lang="sq-AL" sz="2000" b="1" dirty="0" smtClean="0"/>
              <a:t> SASI</a:t>
            </a:r>
            <a:r>
              <a:rPr lang="en-US" sz="2000" b="1" dirty="0" smtClean="0"/>
              <a:t>A</a:t>
            </a:r>
            <a:r>
              <a:rPr lang="sq-AL" sz="2000" b="1" dirty="0" smtClean="0"/>
              <a:t> </a:t>
            </a:r>
            <a:endParaRPr lang="en-US" sz="2000" dirty="0" smtClean="0"/>
          </a:p>
          <a:p>
            <a:pPr lvl="0">
              <a:buFont typeface="Wingdings" pitchFamily="2" charset="2"/>
              <a:buChar char="ü"/>
            </a:pPr>
            <a:r>
              <a:rPr lang="sq-AL" sz="2000" b="1" dirty="0" smtClean="0"/>
              <a:t> ÇMIMI </a:t>
            </a:r>
            <a:endParaRPr lang="en-US" sz="2000" dirty="0" smtClean="0"/>
          </a:p>
          <a:p>
            <a:pPr lvl="0">
              <a:buFont typeface="Wingdings" pitchFamily="2" charset="2"/>
              <a:buChar char="ü"/>
            </a:pPr>
            <a:r>
              <a:rPr lang="sq-AL" sz="2000" b="1" dirty="0" smtClean="0"/>
              <a:t> VENDI dhe </a:t>
            </a:r>
            <a:endParaRPr lang="en-US" sz="2000" dirty="0" smtClean="0"/>
          </a:p>
          <a:p>
            <a:pPr lvl="0">
              <a:buFont typeface="Wingdings" pitchFamily="2" charset="2"/>
              <a:buChar char="ü"/>
            </a:pPr>
            <a:r>
              <a:rPr lang="sq-AL" sz="2000" b="1" dirty="0" smtClean="0"/>
              <a:t> KOH</a:t>
            </a:r>
            <a:r>
              <a:rPr lang="en-US" sz="2000" b="1" dirty="0" smtClean="0"/>
              <a:t>A</a:t>
            </a:r>
            <a:endParaRPr lang="en-US" sz="2000" dirty="0" smtClean="0"/>
          </a:p>
          <a:p>
            <a:endParaRPr lang="en-US" sz="2400" dirty="0"/>
          </a:p>
        </p:txBody>
      </p:sp>
    </p:spTree>
    <p:extLst>
      <p:ext uri="{BB962C8B-B14F-4D97-AF65-F5344CB8AC3E}">
        <p14:creationId xmlns:p14="http://schemas.microsoft.com/office/powerpoint/2010/main" val="2800638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r>
              <a:rPr lang="sq-AL" sz="2000" b="1" dirty="0">
                <a:solidFill>
                  <a:srgbClr val="FF0000"/>
                </a:solidFill>
                <a:latin typeface="Arial" panose="020B0604020202020204" pitchFamily="34" charset="0"/>
                <a:cs typeface="Arial" panose="020B0604020202020204" pitchFamily="34" charset="0"/>
              </a:rPr>
              <a:t>Barazia në trajtim/ </a:t>
            </a:r>
            <a:r>
              <a:rPr lang="sq-AL" sz="2000" b="1" dirty="0" smtClean="0">
                <a:solidFill>
                  <a:srgbClr val="FF0000"/>
                </a:solidFill>
                <a:latin typeface="Arial" panose="020B0604020202020204" pitchFamily="34" charset="0"/>
                <a:cs typeface="Arial" panose="020B0604020202020204" pitchFamily="34" charset="0"/>
              </a:rPr>
              <a:t>jo-diskriminimi</a:t>
            </a:r>
            <a:r>
              <a:rPr lang="en-US" sz="2000" b="1" dirty="0" smtClean="0">
                <a:solidFill>
                  <a:srgbClr val="FF0000"/>
                </a:solidFill>
                <a:latin typeface="Arial" panose="020B0604020202020204" pitchFamily="34" charset="0"/>
                <a:cs typeface="Arial" panose="020B0604020202020204" pitchFamily="34" charset="0"/>
              </a:rPr>
              <a:t> ( </a:t>
            </a:r>
            <a:r>
              <a:rPr lang="en-US" sz="2000" b="1" dirty="0" err="1" smtClean="0">
                <a:solidFill>
                  <a:srgbClr val="FF0000"/>
                </a:solidFill>
                <a:latin typeface="Arial" panose="020B0604020202020204" pitchFamily="34" charset="0"/>
                <a:cs typeface="Arial" panose="020B0604020202020204" pitchFamily="34" charset="0"/>
              </a:rPr>
              <a:t>neni</a:t>
            </a:r>
            <a:r>
              <a:rPr lang="en-US" sz="2000" b="1" dirty="0" smtClean="0">
                <a:solidFill>
                  <a:srgbClr val="FF0000"/>
                </a:solidFill>
                <a:latin typeface="Arial" panose="020B0604020202020204" pitchFamily="34" charset="0"/>
                <a:cs typeface="Arial" panose="020B0604020202020204" pitchFamily="34" charset="0"/>
              </a:rPr>
              <a:t> 7)</a:t>
            </a: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304800" y="1066800"/>
            <a:ext cx="8610600" cy="49529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dirty="0" smtClean="0">
                <a:latin typeface="Arial" panose="020B0604020202020204" pitchFamily="34" charset="0"/>
                <a:cs typeface="Arial" panose="020B0604020202020204" pitchFamily="34" charset="0"/>
              </a:rPr>
              <a:t>Krijimi </a:t>
            </a:r>
            <a:r>
              <a:rPr lang="sq-AL" sz="2000" dirty="0">
                <a:latin typeface="Arial" panose="020B0604020202020204" pitchFamily="34" charset="0"/>
                <a:cs typeface="Arial" panose="020B0604020202020204" pitchFamily="34" charset="0"/>
              </a:rPr>
              <a:t>i një tregu të përbashkët të prokurimit nënkupton largimin e çdo  </a:t>
            </a:r>
            <a:r>
              <a:rPr lang="sq-AL" sz="2000" b="1" dirty="0">
                <a:latin typeface="Arial" panose="020B0604020202020204" pitchFamily="34" charset="0"/>
                <a:cs typeface="Arial" panose="020B0604020202020204" pitchFamily="34" charset="0"/>
              </a:rPr>
              <a:t>pengese  në treg të cilat ngritën nga konteksti i prokurimit</a:t>
            </a:r>
            <a:r>
              <a:rPr lang="sq-AL"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Kërkesa diskriminuese mund të ngritën përmes</a:t>
            </a:r>
            <a:endParaRPr lang="en-US" sz="2000" dirty="0">
              <a:latin typeface="Arial" panose="020B0604020202020204" pitchFamily="34" charset="0"/>
              <a:cs typeface="Arial" panose="020B0604020202020204" pitchFamily="34" charset="0"/>
            </a:endParaRPr>
          </a:p>
          <a:p>
            <a:pPr lvl="0">
              <a:buFont typeface="Wingdings" pitchFamily="2" charset="2"/>
              <a:buChar char="Ø"/>
            </a:pPr>
            <a:r>
              <a:rPr lang="sq-AL" sz="2000" dirty="0">
                <a:latin typeface="Arial" panose="020B0604020202020204" pitchFamily="34" charset="0"/>
                <a:cs typeface="Arial" panose="020B0604020202020204" pitchFamily="34" charset="0"/>
              </a:rPr>
              <a:t>Legjislacionit; apo </a:t>
            </a:r>
            <a:endParaRPr lang="en-US" sz="2000" dirty="0">
              <a:latin typeface="Arial" panose="020B0604020202020204" pitchFamily="34" charset="0"/>
              <a:cs typeface="Arial" panose="020B0604020202020204" pitchFamily="34" charset="0"/>
            </a:endParaRPr>
          </a:p>
          <a:p>
            <a:pPr lvl="0">
              <a:buFont typeface="Wingdings" pitchFamily="2" charset="2"/>
              <a:buChar char="Ø"/>
            </a:pPr>
            <a:r>
              <a:rPr lang="sq-AL" sz="2000" dirty="0">
                <a:latin typeface="Arial" panose="020B0604020202020204" pitchFamily="34" charset="0"/>
                <a:cs typeface="Arial" panose="020B0604020202020204" pitchFamily="34" charset="0"/>
              </a:rPr>
              <a:t>nga autoritetet kontraktuese.  </a:t>
            </a:r>
            <a:endParaRPr lang="en-US" sz="2000" dirty="0" smtClean="0">
              <a:latin typeface="Arial" panose="020B0604020202020204" pitchFamily="34" charset="0"/>
              <a:cs typeface="Arial" panose="020B0604020202020204" pitchFamily="34" charset="0"/>
            </a:endParaRPr>
          </a:p>
          <a:p>
            <a:pPr marL="0" lvl="0" indent="0">
              <a:buNone/>
            </a:pPr>
            <a:endParaRPr lang="en-US" sz="2000" dirty="0" smtClean="0">
              <a:latin typeface="Arial" panose="020B0604020202020204" pitchFamily="34" charset="0"/>
              <a:cs typeface="Arial" panose="020B0604020202020204" pitchFamily="34" charset="0"/>
            </a:endParaRPr>
          </a:p>
          <a:p>
            <a:pPr>
              <a:buFont typeface="Wingdings" pitchFamily="2" charset="2"/>
              <a:buChar char="Ø"/>
            </a:pPr>
            <a:r>
              <a:rPr lang="sq-AL" sz="2000" dirty="0">
                <a:latin typeface="Arial" panose="020B0604020202020204" pitchFamily="34" charset="0"/>
                <a:cs typeface="Arial" panose="020B0604020202020204" pitchFamily="34" charset="0"/>
              </a:rPr>
              <a:t>Legjislacioni mund te krijoj barriera duke imponuar kërkesa “blej produkte </a:t>
            </a:r>
            <a:r>
              <a:rPr lang="sq-AL" sz="2000" dirty="0" smtClean="0">
                <a:latin typeface="Arial" panose="020B0604020202020204" pitchFamily="34" charset="0"/>
                <a:cs typeface="Arial" panose="020B0604020202020204" pitchFamily="34" charset="0"/>
              </a:rPr>
              <a:t>vendore”</a:t>
            </a:r>
            <a:r>
              <a:rPr lang="en-US" sz="2000" dirty="0" err="1" smtClean="0">
                <a:latin typeface="Arial" panose="020B0604020202020204" pitchFamily="34" charset="0"/>
                <a:cs typeface="Arial" panose="020B0604020202020204" pitchFamily="34" charset="0"/>
              </a:rPr>
              <a:t>ose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favorizim</a:t>
            </a:r>
            <a:r>
              <a:rPr lang="en-US" sz="2000" dirty="0" smtClean="0">
                <a:latin typeface="Arial" panose="020B0604020202020204" pitchFamily="34" charset="0"/>
                <a:cs typeface="Arial" panose="020B0604020202020204" pitchFamily="34" charset="0"/>
              </a:rPr>
              <a:t> I OE vendor .</a:t>
            </a:r>
            <a:endParaRPr lang="en-GB" sz="2000" dirty="0">
              <a:latin typeface="Arial" panose="020B0604020202020204" pitchFamily="34" charset="0"/>
              <a:cs typeface="Arial" panose="020B0604020202020204" pitchFamily="34" charset="0"/>
            </a:endParaRPr>
          </a:p>
          <a:p>
            <a:pPr>
              <a:buFont typeface="Wingdings" pitchFamily="2" charset="2"/>
              <a:buChar char="Ø"/>
            </a:pPr>
            <a:r>
              <a:rPr lang="sq-AL" sz="2000" dirty="0">
                <a:latin typeface="Arial" panose="020B0604020202020204" pitchFamily="34" charset="0"/>
                <a:cs typeface="Arial" panose="020B0604020202020204" pitchFamily="34" charset="0"/>
              </a:rPr>
              <a:t>Autoritetet Kontraktuese mund të imponojnë kufizime duke bërë </a:t>
            </a:r>
            <a:r>
              <a:rPr lang="sq-AL" sz="2000" b="1" dirty="0">
                <a:latin typeface="Arial" panose="020B0604020202020204" pitchFamily="34" charset="0"/>
                <a:cs typeface="Arial" panose="020B0604020202020204" pitchFamily="34" charset="0"/>
              </a:rPr>
              <a:t>kritere përzgjedhëse diskriminuese </a:t>
            </a:r>
            <a:r>
              <a:rPr lang="sq-AL" sz="2000" dirty="0">
                <a:latin typeface="Arial" panose="020B0604020202020204" pitchFamily="34" charset="0"/>
                <a:cs typeface="Arial" panose="020B0604020202020204" pitchFamily="34" charset="0"/>
              </a:rPr>
              <a:t>apo </a:t>
            </a:r>
            <a:r>
              <a:rPr lang="sq-AL" sz="2000" b="1" dirty="0">
                <a:latin typeface="Arial" panose="020B0604020202020204" pitchFamily="34" charset="0"/>
                <a:cs typeface="Arial" panose="020B0604020202020204" pitchFamily="34" charset="0"/>
              </a:rPr>
              <a:t>vendime </a:t>
            </a:r>
            <a:r>
              <a:rPr lang="sq-AL" sz="2000" dirty="0">
                <a:latin typeface="Arial" panose="020B0604020202020204" pitchFamily="34" charset="0"/>
                <a:cs typeface="Arial" panose="020B0604020202020204" pitchFamily="34" charset="0"/>
              </a:rPr>
              <a:t>diskriminuese të dhënies së </a:t>
            </a:r>
            <a:r>
              <a:rPr lang="sq-AL" sz="2000" dirty="0" smtClean="0">
                <a:latin typeface="Arial" panose="020B0604020202020204" pitchFamily="34" charset="0"/>
                <a:cs typeface="Arial" panose="020B0604020202020204" pitchFamily="34" charset="0"/>
              </a:rPr>
              <a:t>kontratës</a:t>
            </a:r>
            <a:r>
              <a:rPr lang="en-US" sz="2000" dirty="0" smtClean="0">
                <a:latin typeface="Arial" panose="020B0604020202020204" pitchFamily="34" charset="0"/>
                <a:cs typeface="Arial" panose="020B0604020202020204" pitchFamily="34" charset="0"/>
              </a:rPr>
              <a:t>.</a:t>
            </a:r>
          </a:p>
          <a:p>
            <a:pPr>
              <a:buFont typeface="Wingdings" pitchFamily="2" charset="2"/>
              <a:buChar char="Ø"/>
            </a:pPr>
            <a:r>
              <a:rPr lang="sq-AL" sz="2000" b="1" i="1" dirty="0">
                <a:latin typeface="Arial" panose="020B0604020202020204" pitchFamily="34" charset="0"/>
                <a:cs typeface="Arial" panose="020B0604020202020204" pitchFamily="34" charset="0"/>
              </a:rPr>
              <a:t>Barazia e trajtimit - </a:t>
            </a:r>
            <a:r>
              <a:rPr lang="sq-AL" sz="2000" i="1" dirty="0">
                <a:latin typeface="Arial" panose="020B0604020202020204" pitchFamily="34" charset="0"/>
                <a:cs typeface="Arial" panose="020B0604020202020204" pitchFamily="34" charset="0"/>
              </a:rPr>
              <a:t>kërkon që </a:t>
            </a:r>
            <a:r>
              <a:rPr lang="sq-AL" sz="2000" b="1" i="1" dirty="0">
                <a:latin typeface="Arial" panose="020B0604020202020204" pitchFamily="34" charset="0"/>
                <a:cs typeface="Arial" panose="020B0604020202020204" pitchFamily="34" charset="0"/>
              </a:rPr>
              <a:t>situatat identike </a:t>
            </a:r>
            <a:r>
              <a:rPr lang="sq-AL" sz="2000" i="1" dirty="0">
                <a:latin typeface="Arial" panose="020B0604020202020204" pitchFamily="34" charset="0"/>
                <a:cs typeface="Arial" panose="020B0604020202020204" pitchFamily="34" charset="0"/>
              </a:rPr>
              <a:t>të trajtohen në të njëjtën mënyrë ose që </a:t>
            </a:r>
            <a:r>
              <a:rPr lang="sq-AL" sz="2000" b="1" i="1" dirty="0">
                <a:latin typeface="Arial" panose="020B0604020202020204" pitchFamily="34" charset="0"/>
                <a:cs typeface="Arial" panose="020B0604020202020204" pitchFamily="34" charset="0"/>
              </a:rPr>
              <a:t>situatat e ndryshme </a:t>
            </a:r>
            <a:r>
              <a:rPr lang="sq-AL" sz="2000" i="1" dirty="0">
                <a:latin typeface="Arial" panose="020B0604020202020204" pitchFamily="34" charset="0"/>
                <a:cs typeface="Arial" panose="020B0604020202020204" pitchFamily="34" charset="0"/>
              </a:rPr>
              <a:t>të mos trajtohen në të njëjtën </a:t>
            </a:r>
            <a:r>
              <a:rPr lang="sq-AL" sz="2000" i="1" dirty="0" smtClean="0">
                <a:latin typeface="Arial" panose="020B0604020202020204" pitchFamily="34" charset="0"/>
                <a:cs typeface="Arial" panose="020B0604020202020204" pitchFamily="34" charset="0"/>
              </a:rPr>
              <a:t>mënyrë</a:t>
            </a:r>
            <a:r>
              <a:rPr lang="en-US" sz="2000" i="1"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0" lvl="0" indent="0">
              <a:buNone/>
            </a:pPr>
            <a:endParaRPr lang="en-US" sz="2000" dirty="0">
              <a:solidFill>
                <a:srgbClr val="FF0000"/>
              </a:solidFill>
              <a:latin typeface="Arial" panose="020B0604020202020204" pitchFamily="34" charset="0"/>
              <a:cs typeface="Arial" panose="020B0604020202020204" pitchFamily="34" charset="0"/>
            </a:endParaRPr>
          </a:p>
          <a:p>
            <a:pPr>
              <a:buNone/>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3437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r>
              <a:rPr lang="sq-AL" sz="2000" b="1" dirty="0" smtClean="0">
                <a:solidFill>
                  <a:srgbClr val="FF0000"/>
                </a:solidFill>
                <a:latin typeface="Arial" panose="020B0604020202020204" pitchFamily="34" charset="0"/>
                <a:cs typeface="Arial" panose="020B0604020202020204" pitchFamily="34" charset="0"/>
              </a:rPr>
              <a:t>Transparenca</a:t>
            </a:r>
            <a:r>
              <a:rPr lang="en-US" sz="2000" b="1" dirty="0" smtClean="0">
                <a:solidFill>
                  <a:srgbClr val="FF0000"/>
                </a:solidFill>
                <a:latin typeface="Arial" panose="020B0604020202020204" pitchFamily="34" charset="0"/>
                <a:cs typeface="Arial" panose="020B0604020202020204" pitchFamily="34" charset="0"/>
              </a:rPr>
              <a:t> (</a:t>
            </a:r>
            <a:r>
              <a:rPr lang="en-US" sz="2000" b="1" dirty="0" err="1" smtClean="0">
                <a:solidFill>
                  <a:srgbClr val="FF0000"/>
                </a:solidFill>
                <a:latin typeface="Arial" panose="020B0604020202020204" pitchFamily="34" charset="0"/>
                <a:cs typeface="Arial" panose="020B0604020202020204" pitchFamily="34" charset="0"/>
              </a:rPr>
              <a:t>neni</a:t>
            </a:r>
            <a:r>
              <a:rPr lang="en-US" sz="2000" b="1" dirty="0" smtClean="0">
                <a:solidFill>
                  <a:srgbClr val="FF0000"/>
                </a:solidFill>
                <a:latin typeface="Arial" panose="020B0604020202020204" pitchFamily="34" charset="0"/>
                <a:cs typeface="Arial" panose="020B0604020202020204" pitchFamily="34" charset="0"/>
              </a:rPr>
              <a:t> 10)</a:t>
            </a: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304800" y="1295400"/>
            <a:ext cx="8534400" cy="5029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dirty="0">
                <a:latin typeface="Arial" panose="020B0604020202020204" pitchFamily="34" charset="0"/>
                <a:cs typeface="Arial" panose="020B0604020202020204" pitchFamily="34" charset="0"/>
              </a:rPr>
              <a:t>Publikimi i prokurimeve publike </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është shumë me rëndësi sepse krijon mundësi  për konkurrencë të lartë</a:t>
            </a:r>
            <a:endParaRPr lang="en-GB"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Mbajtja e konkurrencës së drejtë është çështja kryesore për të arritur rezultate efikase dhe ekonomike të prokurimit</a:t>
            </a:r>
            <a:endParaRPr lang="en-GB"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Transparenca duhet të sigurojë që </a:t>
            </a:r>
            <a:r>
              <a:rPr lang="sq-AL" sz="2000" b="1" dirty="0">
                <a:latin typeface="Arial" panose="020B0604020202020204" pitchFamily="34" charset="0"/>
                <a:cs typeface="Arial" panose="020B0604020202020204" pitchFamily="34" charset="0"/>
              </a:rPr>
              <a:t>procedurat të jenë të hapura </a:t>
            </a:r>
            <a:r>
              <a:rPr lang="sq-AL" sz="2000" dirty="0">
                <a:latin typeface="Arial" panose="020B0604020202020204" pitchFamily="34" charset="0"/>
                <a:cs typeface="Arial" panose="020B0604020202020204" pitchFamily="34" charset="0"/>
              </a:rPr>
              <a:t>dhe </a:t>
            </a:r>
            <a:r>
              <a:rPr lang="en-US" sz="2000" dirty="0" err="1" smtClean="0">
                <a:latin typeface="Arial" panose="020B0604020202020204" pitchFamily="34" charset="0"/>
                <a:cs typeface="Arial" panose="020B0604020202020204" pitchFamily="34" charset="0"/>
              </a:rPr>
              <a:t>publike</a:t>
            </a:r>
            <a:r>
              <a:rPr lang="en-US" sz="2000" dirty="0" smtClean="0">
                <a:latin typeface="Arial" panose="020B0604020202020204" pitchFamily="34" charset="0"/>
                <a:cs typeface="Arial" panose="020B0604020202020204" pitchFamily="34" charset="0"/>
              </a:rPr>
              <a:t> ,</a:t>
            </a:r>
            <a:r>
              <a:rPr lang="sq-AL" sz="2000" dirty="0" smtClean="0">
                <a:latin typeface="Arial" panose="020B0604020202020204" pitchFamily="34" charset="0"/>
                <a:cs typeface="Arial" panose="020B0604020202020204" pitchFamily="34" charset="0"/>
              </a:rPr>
              <a:t>politikat </a:t>
            </a:r>
            <a:r>
              <a:rPr lang="sq-AL" sz="2000" dirty="0">
                <a:latin typeface="Arial" panose="020B0604020202020204" pitchFamily="34" charset="0"/>
                <a:cs typeface="Arial" panose="020B0604020202020204" pitchFamily="34" charset="0"/>
              </a:rPr>
              <a:t>të jenë të njohura dhe të kuptuara nga të gjitha palët e interesuara.  </a:t>
            </a:r>
            <a:endParaRPr lang="en-US" sz="2000" dirty="0" smtClean="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Një pjese e madhe e ligjit i kushtohet masave për te siguruar një shkalle shume te larte te transparencës, sidomos</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kërkesave për publikim te prokurimeve </a:t>
            </a:r>
            <a:r>
              <a:rPr lang="sq-AL" sz="2000" dirty="0">
                <a:latin typeface="Arial" panose="020B0604020202020204" pitchFamily="34" charset="0"/>
                <a:cs typeface="Arial" panose="020B0604020202020204" pitchFamily="34" charset="0"/>
              </a:rPr>
              <a:t>dhe </a:t>
            </a:r>
            <a:endParaRPr lang="en-US" sz="2000"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qasjes se palëve te </a:t>
            </a:r>
            <a:r>
              <a:rPr lang="sq-AL" sz="2000" b="1" dirty="0" smtClean="0">
                <a:latin typeface="Arial" panose="020B0604020202020204" pitchFamily="34" charset="0"/>
                <a:cs typeface="Arial" panose="020B0604020202020204" pitchFamily="34" charset="0"/>
              </a:rPr>
              <a:t>interes</a:t>
            </a:r>
            <a:r>
              <a:rPr lang="en-US" sz="2000" b="1" dirty="0" smtClean="0">
                <a:latin typeface="Arial" panose="020B0604020202020204" pitchFamily="34" charset="0"/>
                <a:cs typeface="Arial" panose="020B0604020202020204" pitchFamily="34" charset="0"/>
              </a:rPr>
              <a:t>t </a:t>
            </a:r>
            <a:r>
              <a:rPr lang="sq-AL" sz="2000" b="1" dirty="0" smtClean="0">
                <a:latin typeface="Arial" panose="020B0604020202020204" pitchFamily="34" charset="0"/>
                <a:cs typeface="Arial" panose="020B0604020202020204" pitchFamily="34" charset="0"/>
              </a:rPr>
              <a:t>ne </a:t>
            </a:r>
            <a:r>
              <a:rPr lang="sq-AL" sz="2000" b="1" dirty="0">
                <a:latin typeface="Arial" panose="020B0604020202020204" pitchFamily="34" charset="0"/>
                <a:cs typeface="Arial" panose="020B0604020202020204" pitchFamily="34" charset="0"/>
              </a:rPr>
              <a:t>te dhënat e prokurimit </a:t>
            </a:r>
            <a:r>
              <a:rPr lang="sq-AL" sz="2000" dirty="0">
                <a:latin typeface="Arial" panose="020B0604020202020204" pitchFamily="34" charset="0"/>
                <a:cs typeface="Arial" panose="020B0604020202020204" pitchFamily="34" charset="0"/>
              </a:rPr>
              <a:t>(jo </a:t>
            </a:r>
            <a:r>
              <a:rPr lang="sq-AL" sz="2000" dirty="0" err="1">
                <a:latin typeface="Arial" panose="020B0604020202020204" pitchFamily="34" charset="0"/>
                <a:cs typeface="Arial" panose="020B0604020202020204" pitchFamily="34" charset="0"/>
              </a:rPr>
              <a:t>konfidenciale</a:t>
            </a:r>
            <a:r>
              <a:rPr lang="en-US"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a:buNone/>
            </a:pPr>
            <a:endParaRPr lang="en-US" sz="2000" dirty="0">
              <a:latin typeface="Arial" panose="020B0604020202020204" pitchFamily="34" charset="0"/>
              <a:cs typeface="Arial" panose="020B0604020202020204" pitchFamily="34" charset="0"/>
            </a:endParaRPr>
          </a:p>
          <a:p>
            <a:pPr>
              <a:buNone/>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354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b="1" dirty="0">
                <a:solidFill>
                  <a:srgbClr val="FF0000"/>
                </a:solidFill>
                <a:latin typeface="Arial" panose="020B0604020202020204" pitchFamily="34" charset="0"/>
                <a:cs typeface="Arial" panose="020B0604020202020204" pitchFamily="34" charset="0"/>
              </a:rPr>
              <a:t>Përgjegjshmëria</a:t>
            </a:r>
            <a:r>
              <a:rPr lang="en-GB" sz="2000" b="1" dirty="0">
                <a:solidFill>
                  <a:srgbClr val="FF0000"/>
                </a:solidFill>
                <a:latin typeface="Arial" panose="020B0604020202020204" pitchFamily="34" charset="0"/>
                <a:cs typeface="Arial" panose="020B0604020202020204" pitchFamily="34" charset="0"/>
              </a:rPr>
              <a:t> </a:t>
            </a:r>
            <a:r>
              <a:rPr lang="en-GB" sz="2000" b="1" dirty="0" smtClean="0">
                <a:solidFill>
                  <a:srgbClr val="FF0000"/>
                </a:solidFill>
                <a:latin typeface="Arial" panose="020B0604020202020204" pitchFamily="34" charset="0"/>
                <a:cs typeface="Arial" panose="020B0604020202020204" pitchFamily="34" charset="0"/>
              </a:rPr>
              <a:t>( </a:t>
            </a:r>
            <a:r>
              <a:rPr lang="en-GB" sz="2000" b="1" dirty="0" err="1" smtClean="0">
                <a:solidFill>
                  <a:srgbClr val="FF0000"/>
                </a:solidFill>
                <a:latin typeface="Arial" panose="020B0604020202020204" pitchFamily="34" charset="0"/>
                <a:cs typeface="Arial" panose="020B0604020202020204" pitchFamily="34" charset="0"/>
              </a:rPr>
              <a:t>neni</a:t>
            </a:r>
            <a:r>
              <a:rPr lang="en-GB" sz="2000" b="1" dirty="0" smtClean="0">
                <a:solidFill>
                  <a:srgbClr val="FF0000"/>
                </a:solidFill>
                <a:latin typeface="Arial" panose="020B0604020202020204" pitchFamily="34" charset="0"/>
                <a:cs typeface="Arial" panose="020B0604020202020204" pitchFamily="34" charset="0"/>
              </a:rPr>
              <a:t> 24)</a:t>
            </a: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609600" y="990600"/>
            <a:ext cx="8229600" cy="51815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endParaRPr lang="en-US" sz="2000"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Ligji </a:t>
            </a:r>
            <a:r>
              <a:rPr lang="sq-AL" sz="2000" dirty="0">
                <a:latin typeface="Arial" panose="020B0604020202020204" pitchFamily="34" charset="0"/>
                <a:cs typeface="Arial" panose="020B0604020202020204" pitchFamily="34" charset="0"/>
              </a:rPr>
              <a:t>ka kërkuar dhe janë krijuar </a:t>
            </a:r>
            <a:r>
              <a:rPr lang="sq-AL" sz="2000" b="1" dirty="0" smtClean="0">
                <a:latin typeface="Arial" panose="020B0604020202020204" pitchFamily="34" charset="0"/>
                <a:cs typeface="Arial" panose="020B0604020202020204" pitchFamily="34" charset="0"/>
              </a:rPr>
              <a:t>Departamentet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njesit</a:t>
            </a:r>
            <a:r>
              <a:rPr lang="en-US" sz="2000" b="1" dirty="0" smtClean="0">
                <a:latin typeface="Arial" panose="020B0604020202020204" pitchFamily="34" charset="0"/>
                <a:cs typeface="Arial" panose="020B0604020202020204" pitchFamily="34" charset="0"/>
              </a:rPr>
              <a:t> </a:t>
            </a:r>
            <a:r>
              <a:rPr lang="sq-AL" sz="2000" b="1" dirty="0" smtClean="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e Prokurimit</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janë caktuar zyrtaret </a:t>
            </a:r>
            <a:r>
              <a:rPr lang="en-US" sz="2000" dirty="0" err="1" smtClean="0">
                <a:latin typeface="Arial" panose="020B0604020202020204" pitchFamily="34" charset="0"/>
                <a:cs typeface="Arial" panose="020B0604020202020204" pitchFamily="34" charset="0"/>
              </a:rPr>
              <a:t>përgjegjes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a:t>
            </a:r>
            <a:r>
              <a:rPr lang="en-US" sz="2000" dirty="0" smtClean="0">
                <a:latin typeface="Arial" panose="020B0604020202020204" pitchFamily="34" charset="0"/>
                <a:cs typeface="Arial" panose="020B0604020202020204" pitchFamily="34" charset="0"/>
              </a:rPr>
              <a:t> </a:t>
            </a:r>
            <a:r>
              <a:rPr lang="sq-AL" sz="2000" dirty="0" smtClean="0">
                <a:latin typeface="Arial" panose="020B0604020202020204" pitchFamily="34" charset="0"/>
                <a:cs typeface="Arial" panose="020B0604020202020204" pitchFamily="34" charset="0"/>
              </a:rPr>
              <a:t>prokurimit</a:t>
            </a:r>
            <a:r>
              <a:rPr lang="en-US" sz="2000" dirty="0" smtClean="0">
                <a:latin typeface="Arial" panose="020B0604020202020204" pitchFamily="34" charset="0"/>
                <a:cs typeface="Arial" panose="020B0604020202020204" pitchFamily="34" charset="0"/>
              </a:rPr>
              <a:t>.</a:t>
            </a:r>
            <a:r>
              <a:rPr lang="sq-AL"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Janë përcaktuar edhe kushtet sipas te cilave mund te caktohet një zyrtar i </a:t>
            </a:r>
            <a:r>
              <a:rPr lang="sq-AL" sz="2000" dirty="0" smtClean="0">
                <a:latin typeface="Arial" panose="020B0604020202020204" pitchFamily="34" charset="0"/>
                <a:cs typeface="Arial" panose="020B0604020202020204" pitchFamily="34" charset="0"/>
              </a:rPr>
              <a:t>prokurimit</a:t>
            </a:r>
            <a:r>
              <a:rPr lang="en-US" sz="2000" dirty="0" smtClean="0">
                <a:latin typeface="Arial" panose="020B0604020202020204" pitchFamily="34" charset="0"/>
                <a:cs typeface="Arial" panose="020B0604020202020204" pitchFamily="34" charset="0"/>
              </a:rPr>
              <a:t>.</a:t>
            </a:r>
            <a:r>
              <a:rPr lang="sq-AL" sz="2000" dirty="0" smtClean="0">
                <a:solidFill>
                  <a:srgbClr val="FF0000"/>
                </a:solidFill>
                <a:latin typeface="Arial" panose="020B0604020202020204" pitchFamily="34" charset="0"/>
                <a:cs typeface="Arial" panose="020B0604020202020204" pitchFamily="34" charset="0"/>
              </a:rPr>
              <a:t> </a:t>
            </a:r>
            <a:endParaRPr lang="en-US" sz="2000" dirty="0">
              <a:solidFill>
                <a:srgbClr val="FF0000"/>
              </a:solidFill>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Autoriteti </a:t>
            </a:r>
            <a:r>
              <a:rPr lang="sq-AL" sz="2000" dirty="0">
                <a:latin typeface="Arial" panose="020B0604020202020204" pitchFamily="34" charset="0"/>
                <a:cs typeface="Arial" panose="020B0604020202020204" pitchFamily="34" charset="0"/>
              </a:rPr>
              <a:t>kontraktues duhet të sigurojë që të gjitha aktivitetet e prokurimit të autoritetit të tillë kontraktues të ekzekutohen nga Departamenti i Prokurimit dhe në përputhshmëri </a:t>
            </a:r>
            <a:r>
              <a:rPr lang="sq-AL" sz="2000" b="1" i="1" dirty="0">
                <a:latin typeface="Arial" panose="020B0604020202020204" pitchFamily="34" charset="0"/>
                <a:cs typeface="Arial" panose="020B0604020202020204" pitchFamily="34" charset="0"/>
              </a:rPr>
              <a:t>të plotë me këtë </a:t>
            </a:r>
            <a:r>
              <a:rPr lang="sq-AL" sz="2000" b="1" i="1" dirty="0" smtClean="0">
                <a:latin typeface="Arial" panose="020B0604020202020204" pitchFamily="34" charset="0"/>
                <a:cs typeface="Arial" panose="020B0604020202020204" pitchFamily="34" charset="0"/>
              </a:rPr>
              <a:t>ligj</a:t>
            </a:r>
            <a:r>
              <a:rPr lang="en-US" sz="2000" b="1" i="1" dirty="0" smtClean="0">
                <a:latin typeface="Arial" panose="020B0604020202020204" pitchFamily="34" charset="0"/>
                <a:cs typeface="Arial" panose="020B0604020202020204" pitchFamily="34" charset="0"/>
              </a:rPr>
              <a:t>.</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a:t>
            </a:r>
            <a:r>
              <a:rPr lang="sq-AL" sz="2000" dirty="0">
                <a:solidFill>
                  <a:srgbClr val="FF0000"/>
                </a:solidFill>
                <a:latin typeface="Arial" panose="020B0604020202020204" pitchFamily="34" charset="0"/>
                <a:cs typeface="Arial" panose="020B0604020202020204" pitchFamily="34" charset="0"/>
              </a:rPr>
              <a:t>neni 24 paragrafi 2</a:t>
            </a:r>
            <a:r>
              <a:rPr lang="sq-AL"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endParaRPr lang="en-GB" sz="2000" dirty="0">
              <a:solidFill>
                <a:srgbClr val="FF0000"/>
              </a:solidFill>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Zyrtari i Prokurimit i një autoriteti kontraktues është përgjegjës që menjëherë t’i raportojë KRPP-së mbi aktivitetet e prokurimit të autoritetit përkatës kontraktues që ekzekutohen në një mënyrë që nuk është në pajtim me këtë ligj</a:t>
            </a:r>
            <a:r>
              <a:rPr lang="sq-AL" sz="2000" dirty="0">
                <a:solidFill>
                  <a:srgbClr val="FF0000"/>
                </a:solidFill>
                <a:latin typeface="Arial" panose="020B0604020202020204" pitchFamily="34" charset="0"/>
                <a:cs typeface="Arial" panose="020B0604020202020204" pitchFamily="34" charset="0"/>
              </a:rPr>
              <a:t> (neni 24 paragrafi 3</a:t>
            </a:r>
            <a:r>
              <a:rPr lang="sq-AL" sz="2000" dirty="0" smtClean="0">
                <a:solidFill>
                  <a:srgbClr val="FF0000"/>
                </a:solidFill>
                <a:latin typeface="Arial" panose="020B0604020202020204" pitchFamily="34" charset="0"/>
                <a:cs typeface="Arial" panose="020B0604020202020204" pitchFamily="34" charset="0"/>
              </a:rPr>
              <a:t>)</a:t>
            </a:r>
            <a:r>
              <a:rPr lang="sq-AL" sz="2000"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853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1"/>
            <a:r>
              <a:rPr lang="sq-AL" sz="2000" b="1" dirty="0" smtClean="0">
                <a:solidFill>
                  <a:srgbClr val="FF0000"/>
                </a:solidFill>
                <a:latin typeface="Arial" panose="020B0604020202020204" pitchFamily="34" charset="0"/>
                <a:cs typeface="Arial" panose="020B0604020202020204" pitchFamily="34" charset="0"/>
              </a:rPr>
              <a:t>Profesionalizmi</a:t>
            </a:r>
            <a:r>
              <a:rPr lang="en-US" sz="2000" b="1" dirty="0" smtClean="0">
                <a:solidFill>
                  <a:srgbClr val="FF0000"/>
                </a:solidFill>
                <a:latin typeface="Arial" panose="020B0604020202020204" pitchFamily="34" charset="0"/>
                <a:cs typeface="Arial" panose="020B0604020202020204" pitchFamily="34" charset="0"/>
              </a:rPr>
              <a:t> (</a:t>
            </a:r>
            <a:r>
              <a:rPr lang="en-US" sz="2000" b="1" dirty="0" err="1" smtClean="0">
                <a:solidFill>
                  <a:srgbClr val="FF0000"/>
                </a:solidFill>
                <a:latin typeface="Arial" panose="020B0604020202020204" pitchFamily="34" charset="0"/>
                <a:cs typeface="Arial" panose="020B0604020202020204" pitchFamily="34" charset="0"/>
              </a:rPr>
              <a:t>neni</a:t>
            </a:r>
            <a:r>
              <a:rPr lang="en-US" sz="2000" b="1" dirty="0" smtClean="0">
                <a:solidFill>
                  <a:srgbClr val="FF0000"/>
                </a:solidFill>
                <a:latin typeface="Arial" panose="020B0604020202020204" pitchFamily="34" charset="0"/>
                <a:cs typeface="Arial" panose="020B0604020202020204" pitchFamily="34" charset="0"/>
              </a:rPr>
              <a:t> 24,25)</a:t>
            </a:r>
            <a:br>
              <a:rPr lang="en-US" sz="2000" b="1" dirty="0" smtClean="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t>
            </a: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457200" y="990600"/>
            <a:ext cx="80772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endParaRPr lang="en-US" sz="2000"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Sipas </a:t>
            </a:r>
            <a:r>
              <a:rPr lang="sq-AL" sz="2000" dirty="0">
                <a:latin typeface="Arial" panose="020B0604020202020204" pitchFamily="34" charset="0"/>
                <a:cs typeface="Arial" panose="020B0604020202020204" pitchFamily="34" charset="0"/>
              </a:rPr>
              <a:t>LPP-se te gjithë </a:t>
            </a:r>
            <a:r>
              <a:rPr lang="sq-AL" sz="2000" dirty="0" smtClean="0">
                <a:latin typeface="Arial" panose="020B0604020202020204" pitchFamily="34" charset="0"/>
                <a:cs typeface="Arial" panose="020B0604020202020204" pitchFamily="34" charset="0"/>
              </a:rPr>
              <a:t>zyrtaret</a:t>
            </a:r>
            <a:r>
              <a:rPr lang="en-US" sz="2000" dirty="0" smtClean="0">
                <a:latin typeface="Arial" panose="020B0604020202020204" pitchFamily="34" charset="0"/>
                <a:cs typeface="Arial" panose="020B0604020202020204" pitchFamily="34" charset="0"/>
              </a:rPr>
              <a:t> e</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prokurimit te cilët janë caktuar ne një </a:t>
            </a:r>
            <a:r>
              <a:rPr lang="en-US" sz="2000" dirty="0">
                <a:latin typeface="Arial" panose="020B0604020202020204" pitchFamily="34" charset="0"/>
                <a:cs typeface="Arial" panose="020B0604020202020204" pitchFamily="34" charset="0"/>
              </a:rPr>
              <a:t>AK </a:t>
            </a:r>
            <a:r>
              <a:rPr lang="sq-AL" sz="2000" dirty="0">
                <a:latin typeface="Arial" panose="020B0604020202020204" pitchFamily="34" charset="0"/>
                <a:cs typeface="Arial" panose="020B0604020202020204" pitchFamily="34" charset="0"/>
              </a:rPr>
              <a:t>duhet te plotësojnë një nivel te caktuar profesionalizmi</a:t>
            </a:r>
            <a:r>
              <a:rPr lang="en-US" sz="2000" dirty="0" smtClean="0">
                <a:latin typeface="Arial" panose="020B0604020202020204" pitchFamily="34" charset="0"/>
                <a:cs typeface="Arial" panose="020B0604020202020204" pitchFamily="34" charset="0"/>
              </a:rPr>
              <a:t>;</a:t>
            </a:r>
          </a:p>
          <a:p>
            <a:pPr marL="0" indent="0">
              <a:buNone/>
            </a:pP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 te kenë  një diplome universitare, </a:t>
            </a: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te jene te pajisur me një “</a:t>
            </a:r>
            <a:r>
              <a:rPr lang="sq-AL" sz="2000" b="1" dirty="0">
                <a:latin typeface="Arial" panose="020B0604020202020204" pitchFamily="34" charset="0"/>
                <a:cs typeface="Arial" panose="020B0604020202020204" pitchFamily="34" charset="0"/>
              </a:rPr>
              <a:t>Certifikate profesionalizmi” bazike apo të avancuar  (neni  23 paragrafi 2 ),</a:t>
            </a:r>
            <a:r>
              <a:rPr lang="en-US" sz="2000" b="1" dirty="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te lëshuar nga </a:t>
            </a:r>
            <a:r>
              <a:rPr lang="en-US" sz="2000" dirty="0" smtClean="0">
                <a:latin typeface="Arial" panose="020B0604020202020204" pitchFamily="34" charset="0"/>
                <a:cs typeface="Arial" panose="020B0604020202020204" pitchFamily="34" charset="0"/>
              </a:rPr>
              <a:t>KRPP-</a:t>
            </a:r>
            <a:r>
              <a:rPr lang="sq-AL" sz="2000" dirty="0" smtClean="0">
                <a:latin typeface="Arial" panose="020B0604020202020204" pitchFamily="34" charset="0"/>
                <a:cs typeface="Arial" panose="020B0604020202020204" pitchFamily="34" charset="0"/>
              </a:rPr>
              <a:t>IKAP </a:t>
            </a:r>
            <a:r>
              <a:rPr lang="sq-AL" sz="2000" dirty="0">
                <a:latin typeface="Arial" panose="020B0604020202020204" pitchFamily="34" charset="0"/>
                <a:cs typeface="Arial" panose="020B0604020202020204" pitchFamily="34" charset="0"/>
              </a:rPr>
              <a:t>neni 25 paragrafi 4 , pasi te kenë ndjekur se paku 15 dite trajnimi sipas nenit 25 të LPP-së . </a:t>
            </a:r>
            <a:endParaRPr lang="en-US" sz="2000" dirty="0" smtClean="0">
              <a:latin typeface="Arial" panose="020B0604020202020204" pitchFamily="34" charset="0"/>
              <a:cs typeface="Arial" panose="020B0604020202020204" pitchFamily="34" charset="0"/>
            </a:endParaRPr>
          </a:p>
          <a:p>
            <a:pPr marL="0" indent="0">
              <a:buNone/>
            </a:pPr>
            <a:endParaRPr lang="en-GB" sz="2000" b="1"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Zyrtari/et e prokurimit ne Autoritet kontraktuese duhet te jene te përshtatshëm ligjërisht  </a:t>
            </a:r>
            <a:r>
              <a:rPr lang="sq-AL" sz="2000" dirty="0" smtClean="0">
                <a:latin typeface="Arial" panose="020B0604020202020204" pitchFamily="34" charset="0"/>
                <a:cs typeface="Arial" panose="020B0604020202020204" pitchFamily="34" charset="0"/>
              </a:rPr>
              <a:t>(</a:t>
            </a:r>
            <a:r>
              <a:rPr lang="en-US" sz="2000" dirty="0" smtClean="0"/>
              <a:t>  </a:t>
            </a:r>
            <a:r>
              <a:rPr lang="en-US" sz="2000" dirty="0" err="1" smtClean="0"/>
              <a:t>neni</a:t>
            </a:r>
            <a:r>
              <a:rPr lang="en-US" sz="2000" dirty="0" smtClean="0"/>
              <a:t> </a:t>
            </a:r>
            <a:r>
              <a:rPr lang="en-US" sz="2000" dirty="0"/>
              <a:t>65 </a:t>
            </a:r>
            <a:r>
              <a:rPr lang="en-US" sz="2000" dirty="0" err="1" smtClean="0"/>
              <a:t>i</a:t>
            </a:r>
            <a:r>
              <a:rPr lang="en-US" sz="2000" dirty="0" smtClean="0"/>
              <a:t> </a:t>
            </a:r>
            <a:r>
              <a:rPr lang="en-US" sz="2000" dirty="0" err="1"/>
              <a:t>këtij</a:t>
            </a:r>
            <a:r>
              <a:rPr lang="en-US" sz="2000" dirty="0"/>
              <a:t> </a:t>
            </a:r>
            <a:r>
              <a:rPr lang="en-US" sz="2000" dirty="0" err="1"/>
              <a:t>ligji</a:t>
            </a:r>
            <a:r>
              <a:rPr lang="en-US" sz="2000" dirty="0"/>
              <a:t> </a:t>
            </a:r>
            <a:r>
              <a:rPr lang="en-US" sz="2000" dirty="0" smtClean="0"/>
              <a:t>)</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dhe te nënshkruaj një deklaratë “</a:t>
            </a:r>
            <a:r>
              <a:rPr lang="sq-AL" sz="2000" b="1" dirty="0">
                <a:latin typeface="Arial" panose="020B0604020202020204" pitchFamily="34" charset="0"/>
                <a:cs typeface="Arial" panose="020B0604020202020204" pitchFamily="34" charset="0"/>
              </a:rPr>
              <a:t>Nen Betim</a:t>
            </a:r>
            <a:r>
              <a:rPr lang="sq-AL" sz="2000" dirty="0">
                <a:latin typeface="Arial" panose="020B0604020202020204" pitchFamily="34" charset="0"/>
                <a:cs typeface="Arial" panose="020B0604020202020204" pitchFamily="34" charset="0"/>
              </a:rPr>
              <a:t>”  ( neni 23 paragrafi 3</a:t>
            </a:r>
            <a:r>
              <a:rPr lang="sq-AL" sz="2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a:t>
            </a:r>
            <a:r>
              <a:rPr lang="sq-AL"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p>
          <a:p>
            <a:pPr lvl="0">
              <a:buFont typeface="Wingdings" pitchFamily="2" charset="2"/>
              <a:buChar char="Ø"/>
            </a:pPr>
            <a:endParaRPr lang="en-US" sz="20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1690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990601"/>
          </a:xfrm>
        </p:spPr>
        <p:txBody>
          <a:bodyPr>
            <a:normAutofit fontScale="90000"/>
          </a:bodyPr>
          <a:lstStyle/>
          <a:p>
            <a:r>
              <a:rPr lang="en-US" sz="2800" dirty="0" smtClean="0">
                <a:latin typeface="Arial" panose="020B0604020202020204" pitchFamily="34" charset="0"/>
                <a:cs typeface="Arial" panose="020B0604020202020204" pitchFamily="34" charset="0"/>
              </a:rPr>
              <a:t>                      </a:t>
            </a:r>
            <a:r>
              <a:rPr lang="sq-AL" sz="2800" dirty="0" smtClean="0">
                <a:latin typeface="Arial" panose="020B0604020202020204" pitchFamily="34" charset="0"/>
                <a:cs typeface="Arial" panose="020B0604020202020204" pitchFamily="34" charset="0"/>
              </a:rPr>
              <a:t>Korniz</a:t>
            </a:r>
            <a:r>
              <a:rPr lang="en-US" sz="2800" dirty="0" smtClean="0">
                <a:latin typeface="Arial" panose="020B0604020202020204" pitchFamily="34" charset="0"/>
                <a:cs typeface="Arial" panose="020B0604020202020204" pitchFamily="34" charset="0"/>
              </a:rPr>
              <a:t>a</a:t>
            </a:r>
            <a:r>
              <a:rPr lang="sq-AL" sz="2800" dirty="0" smtClean="0">
                <a:latin typeface="Arial" panose="020B0604020202020204" pitchFamily="34" charset="0"/>
                <a:cs typeface="Arial" panose="020B0604020202020204" pitchFamily="34" charset="0"/>
              </a:rPr>
              <a:t> </a:t>
            </a:r>
            <a:r>
              <a:rPr lang="sq-AL" sz="2800" dirty="0">
                <a:latin typeface="Arial" panose="020B0604020202020204" pitchFamily="34" charset="0"/>
                <a:cs typeface="Arial" panose="020B0604020202020204" pitchFamily="34" charset="0"/>
              </a:rPr>
              <a:t>Institucionale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p>
        </p:txBody>
      </p:sp>
      <p:sp>
        <p:nvSpPr>
          <p:cNvPr id="3" name="Content Placeholder 2"/>
          <p:cNvSpPr>
            <a:spLocks noGrp="1"/>
          </p:cNvSpPr>
          <p:nvPr>
            <p:ph idx="1"/>
          </p:nvPr>
        </p:nvSpPr>
        <p:spPr>
          <a:xfrm>
            <a:off x="628650" y="914400"/>
            <a:ext cx="7886700" cy="5262563"/>
          </a:xfrm>
        </p:spPr>
        <p:txBody>
          <a:bodyPr/>
          <a:lstStyle/>
          <a:p>
            <a:r>
              <a:rPr lang="sq-AL" sz="2000" b="1" dirty="0">
                <a:solidFill>
                  <a:srgbClr val="FF0000"/>
                </a:solidFill>
                <a:latin typeface="Arial" panose="020B0604020202020204" pitchFamily="34" charset="0"/>
                <a:cs typeface="Arial" panose="020B0604020202020204" pitchFamily="34" charset="0"/>
              </a:rPr>
              <a:t>Komisioni Rregullativ i Prokurimit Publik (KRPP)</a:t>
            </a:r>
            <a:r>
              <a:rPr lang="sq-AL" sz="2000" dirty="0">
                <a:solidFill>
                  <a:srgbClr val="FF0000"/>
                </a:solidFill>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KRPP </a:t>
            </a:r>
            <a:r>
              <a:rPr lang="sq-AL" sz="2000" dirty="0">
                <a:latin typeface="Arial" panose="020B0604020202020204" pitchFamily="34" charset="0"/>
                <a:cs typeface="Arial" panose="020B0604020202020204" pitchFamily="34" charset="0"/>
              </a:rPr>
              <a:t>është organ i pavarur legjislativ i formuar   me qellim te </a:t>
            </a:r>
            <a:r>
              <a:rPr lang="sq-AL" sz="2000" b="1" dirty="0">
                <a:latin typeface="Arial" panose="020B0604020202020204" pitchFamily="34" charset="0"/>
                <a:cs typeface="Arial" panose="020B0604020202020204" pitchFamily="34" charset="0"/>
              </a:rPr>
              <a:t>zhvillimit, mbikëqyrjes dhe funksionalizimit te sistemit te prokurimit publik ne Kosove</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en-GB" altLang="sq-AL" sz="2000" dirty="0" err="1">
                <a:latin typeface="Arial" panose="020B0604020202020204" pitchFamily="34" charset="0"/>
                <a:ea typeface="ＭＳ Ｐゴシック" pitchFamily="34" charset="-128"/>
                <a:cs typeface="Arial" panose="020B0604020202020204" pitchFamily="34" charset="0"/>
              </a:rPr>
              <a:t>Udhëheqet</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nga</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Bordi</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prej</a:t>
            </a:r>
            <a:r>
              <a:rPr lang="en-GB" altLang="sq-AL" sz="2000" dirty="0">
                <a:latin typeface="Arial" panose="020B0604020202020204" pitchFamily="34" charset="0"/>
                <a:ea typeface="ＭＳ Ｐゴシック" pitchFamily="34" charset="-128"/>
                <a:cs typeface="Arial" panose="020B0604020202020204" pitchFamily="34" charset="0"/>
              </a:rPr>
              <a:t> 3 </a:t>
            </a:r>
            <a:r>
              <a:rPr lang="en-GB" altLang="sq-AL" sz="2000" dirty="0" err="1">
                <a:latin typeface="Arial" panose="020B0604020202020204" pitchFamily="34" charset="0"/>
                <a:ea typeface="ＭＳ Ｐゴシック" pitchFamily="34" charset="-128"/>
                <a:cs typeface="Arial" panose="020B0604020202020204" pitchFamily="34" charset="0"/>
              </a:rPr>
              <a:t>anëtarëve</a:t>
            </a:r>
            <a:r>
              <a:rPr lang="en-GB" altLang="sq-AL" sz="2000" dirty="0">
                <a:latin typeface="Arial" panose="020B0604020202020204" pitchFamily="34" charset="0"/>
                <a:ea typeface="ＭＳ Ｐゴシック" pitchFamily="34" charset="-128"/>
                <a:cs typeface="Arial" panose="020B0604020202020204" pitchFamily="34" charset="0"/>
              </a:rPr>
              <a:t> q</a:t>
            </a:r>
            <a:r>
              <a:rPr lang="sq-AL" altLang="sq-AL" sz="2000" dirty="0">
                <a:latin typeface="Arial" panose="020B0604020202020204" pitchFamily="34" charset="0"/>
                <a:ea typeface="ＭＳ Ｐゴシック" pitchFamily="34" charset="-128"/>
                <a:cs typeface="Arial" panose="020B0604020202020204" pitchFamily="34" charset="0"/>
              </a:rPr>
              <a:t>ë </a:t>
            </a:r>
            <a:r>
              <a:rPr lang="en-GB" altLang="sq-AL" sz="2000" dirty="0" err="1">
                <a:latin typeface="Arial" panose="020B0604020202020204" pitchFamily="34" charset="0"/>
                <a:ea typeface="ＭＳ Ｐゴシック" pitchFamily="34" charset="-128"/>
                <a:cs typeface="Arial" panose="020B0604020202020204" pitchFamily="34" charset="0"/>
              </a:rPr>
              <a:t>propozohen</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nga</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Qeveria</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kurse</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emërohen</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nga</a:t>
            </a:r>
            <a:r>
              <a:rPr lang="en-GB" altLang="sq-AL" sz="2000" dirty="0">
                <a:latin typeface="Arial" panose="020B0604020202020204" pitchFamily="34" charset="0"/>
                <a:ea typeface="ＭＳ Ｐゴシック" pitchFamily="34" charset="-128"/>
                <a:cs typeface="Arial" panose="020B0604020202020204" pitchFamily="34" charset="0"/>
              </a:rPr>
              <a:t> </a:t>
            </a:r>
            <a:r>
              <a:rPr lang="en-GB" altLang="sq-AL" sz="2000" dirty="0" err="1">
                <a:latin typeface="Arial" panose="020B0604020202020204" pitchFamily="34" charset="0"/>
                <a:ea typeface="ＭＳ Ｐゴシック" pitchFamily="34" charset="-128"/>
                <a:cs typeface="Arial" panose="020B0604020202020204" pitchFamily="34" charset="0"/>
              </a:rPr>
              <a:t>Kuvendi</a:t>
            </a:r>
            <a:r>
              <a:rPr lang="en-GB" altLang="sq-AL" sz="2000" dirty="0">
                <a:latin typeface="Arial" panose="020B0604020202020204" pitchFamily="34" charset="0"/>
                <a:ea typeface="ＭＳ Ｐゴシック" pitchFamily="34" charset="-128"/>
                <a:cs typeface="Arial" panose="020B0604020202020204" pitchFamily="34" charset="0"/>
              </a:rPr>
              <a:t>, me </a:t>
            </a:r>
            <a:r>
              <a:rPr lang="en-GB" altLang="sq-AL" sz="2000" dirty="0" err="1">
                <a:latin typeface="Arial" panose="020B0604020202020204" pitchFamily="34" charset="0"/>
                <a:ea typeface="ＭＳ Ｐゴシック" pitchFamily="34" charset="-128"/>
                <a:cs typeface="Arial" panose="020B0604020202020204" pitchFamily="34" charset="0"/>
              </a:rPr>
              <a:t>mandat</a:t>
            </a:r>
            <a:r>
              <a:rPr lang="en-GB" altLang="sq-AL" sz="2000" dirty="0">
                <a:latin typeface="Arial" panose="020B0604020202020204" pitchFamily="34" charset="0"/>
                <a:ea typeface="ＭＳ Ｐゴシック" pitchFamily="34" charset="-128"/>
                <a:cs typeface="Arial" panose="020B0604020202020204" pitchFamily="34" charset="0"/>
              </a:rPr>
              <a:t> 5 </a:t>
            </a:r>
            <a:r>
              <a:rPr lang="en-GB" altLang="sq-AL" sz="2000" dirty="0" err="1">
                <a:latin typeface="Arial" panose="020B0604020202020204" pitchFamily="34" charset="0"/>
                <a:ea typeface="ＭＳ Ｐゴシック" pitchFamily="34" charset="-128"/>
                <a:cs typeface="Arial" panose="020B0604020202020204" pitchFamily="34" charset="0"/>
              </a:rPr>
              <a:t>vjeçarë</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Ne përgjithësi funksionet e KRPP-se janë te ndara ne këto funksione</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r>
              <a:rPr lang="sq-AL" sz="2000" b="1" dirty="0">
                <a:solidFill>
                  <a:srgbClr val="FF0000"/>
                </a:solidFill>
                <a:latin typeface="Arial" panose="020B0604020202020204" pitchFamily="34" charset="0"/>
                <a:cs typeface="Arial" panose="020B0604020202020204" pitchFamily="34" charset="0"/>
              </a:rPr>
              <a:t>Aspekti legjislativ; </a:t>
            </a:r>
            <a:r>
              <a:rPr lang="sq-AL" sz="2000" dirty="0">
                <a:latin typeface="Arial" panose="020B0604020202020204" pitchFamily="34" charset="0"/>
                <a:cs typeface="Arial" panose="020B0604020202020204" pitchFamily="34" charset="0"/>
              </a:rPr>
              <a:t>Nxjerrja e legjislacionit sekondare, Rregulloret, dokumentet dhe format tjera standarde (neni 87)</a:t>
            </a:r>
            <a:endParaRPr lang="en-US" sz="2000" dirty="0">
              <a:latin typeface="Arial" panose="020B0604020202020204" pitchFamily="34" charset="0"/>
              <a:cs typeface="Arial" panose="020B0604020202020204" pitchFamily="34" charset="0"/>
            </a:endParaRPr>
          </a:p>
          <a:p>
            <a:r>
              <a:rPr lang="sq-AL" sz="2000" b="1" dirty="0">
                <a:solidFill>
                  <a:srgbClr val="FF0000"/>
                </a:solidFill>
                <a:latin typeface="Arial" panose="020B0604020202020204" pitchFamily="34" charset="0"/>
                <a:cs typeface="Arial" panose="020B0604020202020204" pitchFamily="34" charset="0"/>
              </a:rPr>
              <a:t>Aspekti monitorues; </a:t>
            </a:r>
            <a:r>
              <a:rPr lang="sq-AL" sz="2000" dirty="0">
                <a:latin typeface="Arial" panose="020B0604020202020204" pitchFamily="34" charset="0"/>
                <a:cs typeface="Arial" panose="020B0604020202020204" pitchFamily="34" charset="0"/>
              </a:rPr>
              <a:t>Monitorimi, mbledhja e te dhënave dhe raportimi, identifikimi i fushave për përmirësime. ( neni 88) </a:t>
            </a:r>
            <a:endParaRPr lang="en-US" sz="2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DCFF98CF-7F0B-4F7C-9297-12472D36FA30}" type="slidenum">
              <a:rPr lang="en-US" smtClean="0"/>
              <a:t>28</a:t>
            </a:fld>
            <a:endParaRPr lang="en-US"/>
          </a:p>
        </p:txBody>
      </p:sp>
    </p:spTree>
    <p:extLst>
      <p:ext uri="{BB962C8B-B14F-4D97-AF65-F5344CB8AC3E}">
        <p14:creationId xmlns:p14="http://schemas.microsoft.com/office/powerpoint/2010/main" val="3521597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762000" y="87925"/>
            <a:ext cx="6922294" cy="52167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b="1" dirty="0">
                <a:solidFill>
                  <a:srgbClr val="FF0000"/>
                </a:solidFill>
                <a:latin typeface="Arial" panose="020B0604020202020204" pitchFamily="34" charset="0"/>
                <a:cs typeface="Arial" panose="020B0604020202020204" pitchFamily="34" charset="0"/>
              </a:rPr>
              <a:t>Komisioni Rregullativ i Prokurimit Publik (KRPP)</a:t>
            </a:r>
            <a:r>
              <a:rPr lang="sq-AL" sz="2000" dirty="0">
                <a:solidFill>
                  <a:srgbClr val="FF0000"/>
                </a:solidFill>
                <a:latin typeface="Arial" panose="020B0604020202020204" pitchFamily="34" charset="0"/>
                <a:cs typeface="Arial" panose="020B0604020202020204" pitchFamily="34" charset="0"/>
              </a:rPr>
              <a:t> </a:t>
            </a:r>
            <a:endParaRPr lang="en-US" sz="2000"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228600" y="1143000"/>
            <a:ext cx="8077200" cy="5257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buFont typeface="Wingdings" pitchFamily="2" charset="2"/>
              <a:buChar char="ü"/>
            </a:pPr>
            <a:r>
              <a:rPr lang="en-US" sz="2000" b="1" dirty="0" err="1" smtClean="0">
                <a:latin typeface="Arial" panose="020B0604020202020204" pitchFamily="34" charset="0"/>
                <a:cs typeface="Arial" panose="020B0604020202020204" pitchFamily="34" charset="0"/>
              </a:rPr>
              <a:t>Aspekti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i</a:t>
            </a:r>
            <a:r>
              <a:rPr lang="en-US" sz="2000" b="1" dirty="0" smtClean="0">
                <a:latin typeface="Arial" panose="020B0604020202020204" pitchFamily="34" charset="0"/>
                <a:cs typeface="Arial" panose="020B0604020202020204" pitchFamily="34" charset="0"/>
              </a:rPr>
              <a:t> E </a:t>
            </a:r>
            <a:r>
              <a:rPr lang="en-US" sz="2000" b="1" dirty="0" err="1" smtClean="0">
                <a:latin typeface="Arial" panose="020B0604020202020204" pitchFamily="34" charset="0"/>
                <a:cs typeface="Arial" panose="020B0604020202020204" pitchFamily="34" charset="0"/>
              </a:rPr>
              <a:t>prokurimit</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Mirëmbanë</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plateformen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elektronike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në</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internet ( e </a:t>
            </a:r>
            <a:r>
              <a:rPr lang="en-US" sz="2000" dirty="0" err="1">
                <a:latin typeface="Arial" panose="020B0604020202020204" pitchFamily="34" charset="0"/>
                <a:cs typeface="Arial" panose="020B0604020202020204" pitchFamily="34" charset="0"/>
              </a:rPr>
              <a:t>Prokurimin</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që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ofron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publikut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qasje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pakufizuar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dhënat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mbi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prokurimin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publik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në</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Kosovë</a:t>
            </a:r>
            <a:r>
              <a:rPr lang="en-US" sz="2000" dirty="0" smtClean="0">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a:p>
            <a:pPr>
              <a:lnSpc>
                <a:spcPct val="80000"/>
              </a:lnSpc>
              <a:buFont typeface="Wingdings" pitchFamily="2" charset="2"/>
              <a:buChar char="§"/>
              <a:defRPr/>
            </a:pPr>
            <a:r>
              <a:rPr lang="en-US" sz="2000" b="1" dirty="0" err="1" smtClean="0">
                <a:latin typeface="Arial" panose="020B0604020202020204" pitchFamily="34" charset="0"/>
                <a:cs typeface="Arial" panose="020B0604020202020204" pitchFamily="34" charset="0"/>
              </a:rPr>
              <a:t>Aspekti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Trajnimit</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t>
            </a:r>
            <a:r>
              <a:rPr lang="en-US" sz="2000" dirty="0" err="1" smtClean="0">
                <a:latin typeface="Arial" panose="020B0604020202020204" pitchFamily="34" charset="0"/>
                <a:cs typeface="Arial" panose="020B0604020202020204" pitchFamily="34" charset="0"/>
              </a:rPr>
              <a:t>Mbështet</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IKAP-in </a:t>
            </a:r>
            <a:r>
              <a:rPr lang="en-US" sz="2000" dirty="0" err="1">
                <a:latin typeface="Arial" panose="020B0604020202020204" pitchFamily="34" charset="0"/>
                <a:cs typeface="Arial" panose="020B0604020202020204" pitchFamily="34" charset="0"/>
              </a:rPr>
              <a:t>dhe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autoritetet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tjera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publike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trajnimit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dhe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arsimimit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për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siguruar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trajnimin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dhe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afësimin</a:t>
            </a:r>
            <a:r>
              <a:rPr lang="en-US" sz="2000" dirty="0">
                <a:latin typeface="Arial" panose="020B0604020202020204" pitchFamily="34" charset="0"/>
                <a:cs typeface="Arial" panose="020B0604020202020204" pitchFamily="34" charset="0"/>
              </a:rPr>
              <a:t> e </a:t>
            </a:r>
            <a:r>
              <a:rPr lang="en-US" sz="2000" dirty="0" err="1">
                <a:latin typeface="Arial" panose="020B0604020202020204" pitchFamily="34" charset="0"/>
                <a:cs typeface="Arial" panose="020B0604020202020204" pitchFamily="34" charset="0"/>
              </a:rPr>
              <a:t>zyrtrëve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prokurimit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publik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tërë</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Kosovën</a:t>
            </a:r>
            <a:r>
              <a:rPr lang="en-US" sz="2000" dirty="0" smtClean="0">
                <a:latin typeface="Arial" panose="020B0604020202020204" pitchFamily="34" charset="0"/>
                <a:cs typeface="Arial" panose="020B0604020202020204" pitchFamily="34" charset="0"/>
              </a:rPr>
              <a:t>;</a:t>
            </a:r>
          </a:p>
          <a:p>
            <a:pPr>
              <a:lnSpc>
                <a:spcPct val="80000"/>
              </a:lnSpc>
              <a:buFont typeface="Wingdings" pitchFamily="2" charset="2"/>
              <a:buChar char="§"/>
              <a:defRPr/>
            </a:pPr>
            <a:r>
              <a:rPr lang="en-US" sz="2000" dirty="0" err="1" smtClean="0">
                <a:latin typeface="Arial" panose="020B0604020202020204" pitchFamily="34" charset="0"/>
                <a:cs typeface="Arial" panose="020B0604020202020204" pitchFamily="34" charset="0"/>
              </a:rPr>
              <a:t>P</a:t>
            </a:r>
            <a:r>
              <a:rPr lang="en-US" sz="2000" dirty="0" err="1" smtClean="0">
                <a:latin typeface="Arial" panose="020B0604020202020204" pitchFamily="34" charset="0"/>
                <a:ea typeface="ＭＳ Ｐゴシック" pitchFamily="34" charset="-128"/>
                <a:cs typeface="Arial" panose="020B0604020202020204" pitchFamily="34" charset="0"/>
              </a:rPr>
              <a:t>regaditet</a:t>
            </a:r>
            <a:r>
              <a:rPr lang="en-US" sz="2000" dirty="0" smtClean="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programet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për</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trajnim</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në</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prokurim</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publik</a:t>
            </a:r>
            <a:r>
              <a:rPr lang="en-US" sz="2000" dirty="0" smtClean="0">
                <a:latin typeface="Arial" panose="020B0604020202020204" pitchFamily="34" charset="0"/>
                <a:ea typeface="ＭＳ Ｐゴシック" pitchFamily="34" charset="-128"/>
                <a:cs typeface="Arial" panose="020B0604020202020204" pitchFamily="34" charset="0"/>
              </a:rPr>
              <a:t>.(</a:t>
            </a:r>
            <a:r>
              <a:rPr lang="en-US" sz="2000" dirty="0" err="1" smtClean="0">
                <a:latin typeface="Arial" panose="020B0604020202020204" pitchFamily="34" charset="0"/>
                <a:ea typeface="ＭＳ Ｐゴシック" pitchFamily="34" charset="-128"/>
                <a:cs typeface="Arial" panose="020B0604020202020204" pitchFamily="34" charset="0"/>
              </a:rPr>
              <a:t>neni</a:t>
            </a:r>
            <a:r>
              <a:rPr lang="en-US" sz="2000" dirty="0" smtClean="0">
                <a:latin typeface="Arial" panose="020B0604020202020204" pitchFamily="34" charset="0"/>
                <a:ea typeface="ＭＳ Ｐゴシック" pitchFamily="34" charset="-128"/>
                <a:cs typeface="Arial" panose="020B0604020202020204" pitchFamily="34" charset="0"/>
              </a:rPr>
              <a:t> 25).</a:t>
            </a:r>
            <a:endParaRPr lang="en-US" sz="2000" dirty="0">
              <a:latin typeface="Arial" panose="020B0604020202020204" pitchFamily="34" charset="0"/>
              <a:ea typeface="ＭＳ Ｐゴシック" pitchFamily="34" charset="-128"/>
              <a:cs typeface="Arial" panose="020B0604020202020204" pitchFamily="34" charset="0"/>
            </a:endParaRPr>
          </a:p>
          <a:p>
            <a:pPr>
              <a:lnSpc>
                <a:spcPct val="80000"/>
              </a:lnSpc>
              <a:buFont typeface="Wingdings" pitchFamily="2" charset="2"/>
              <a:buChar char="§"/>
              <a:defRPr/>
            </a:pPr>
            <a:r>
              <a:rPr lang="en-US" sz="2000" dirty="0" err="1">
                <a:latin typeface="Arial" panose="020B0604020202020204" pitchFamily="34" charset="0"/>
                <a:ea typeface="ＭＳ Ｐゴシック" pitchFamily="34" charset="-128"/>
                <a:cs typeface="Arial" panose="020B0604020202020204" pitchFamily="34" charset="0"/>
              </a:rPr>
              <a:t>Bashkëpunon</a:t>
            </a:r>
            <a:r>
              <a:rPr lang="en-US" sz="2000" dirty="0">
                <a:latin typeface="Arial" panose="020B0604020202020204" pitchFamily="34" charset="0"/>
                <a:ea typeface="ＭＳ Ｐゴシック" pitchFamily="34" charset="-128"/>
                <a:cs typeface="Arial" panose="020B0604020202020204" pitchFamily="34" charset="0"/>
              </a:rPr>
              <a:t> me </a:t>
            </a:r>
            <a:r>
              <a:rPr lang="en-US" sz="2000" dirty="0" err="1">
                <a:latin typeface="Arial" panose="020B0604020202020204" pitchFamily="34" charset="0"/>
                <a:ea typeface="ＭＳ Ｐゴシック" pitchFamily="34" charset="-128"/>
                <a:cs typeface="Arial" panose="020B0604020202020204" pitchFamily="34" charset="0"/>
              </a:rPr>
              <a:t>institucionet</a:t>
            </a:r>
            <a:r>
              <a:rPr lang="en-US" sz="2000" dirty="0">
                <a:latin typeface="Arial" panose="020B0604020202020204" pitchFamily="34" charset="0"/>
                <a:ea typeface="ＭＳ Ｐゴシック" pitchFamily="34" charset="-128"/>
                <a:cs typeface="Arial" panose="020B0604020202020204" pitchFamily="34" charset="0"/>
              </a:rPr>
              <a:t> e </a:t>
            </a:r>
            <a:r>
              <a:rPr lang="en-US" sz="2000" dirty="0" err="1">
                <a:latin typeface="Arial" panose="020B0604020202020204" pitchFamily="34" charset="0"/>
                <a:ea typeface="ＭＳ Ｐゴシック" pitchFamily="34" charset="-128"/>
                <a:cs typeface="Arial" panose="020B0604020202020204" pitchFamily="34" charset="0"/>
              </a:rPr>
              <a:t>jashtëme</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në</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fushën</a:t>
            </a:r>
            <a:r>
              <a:rPr lang="en-US" sz="2000" dirty="0">
                <a:latin typeface="Arial" panose="020B0604020202020204" pitchFamily="34" charset="0"/>
                <a:ea typeface="ＭＳ Ｐゴシック" pitchFamily="34" charset="-128"/>
                <a:cs typeface="Arial" panose="020B0604020202020204" pitchFamily="34" charset="0"/>
              </a:rPr>
              <a:t> e </a:t>
            </a:r>
            <a:r>
              <a:rPr lang="en-US" sz="2000" dirty="0" err="1">
                <a:latin typeface="Arial" panose="020B0604020202020204" pitchFamily="34" charset="0"/>
                <a:ea typeface="ＭＳ Ｐゴシック" pitchFamily="34" charset="-128"/>
                <a:cs typeface="Arial" panose="020B0604020202020204" pitchFamily="34" charset="0"/>
              </a:rPr>
              <a:t>prokurimit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smtClean="0">
                <a:latin typeface="Arial" panose="020B0604020202020204" pitchFamily="34" charset="0"/>
                <a:ea typeface="ＭＳ Ｐゴシック" pitchFamily="34" charset="-128"/>
                <a:cs typeface="Arial" panose="020B0604020202020204" pitchFamily="34" charset="0"/>
              </a:rPr>
              <a:t>public</a:t>
            </a:r>
          </a:p>
          <a:p>
            <a:pPr>
              <a:lnSpc>
                <a:spcPct val="80000"/>
              </a:lnSpc>
              <a:buFont typeface="Wingdings" pitchFamily="2" charset="2"/>
              <a:buChar char="§"/>
              <a:defRPr/>
            </a:pPr>
            <a:endParaRPr lang="en-US" sz="2000" b="1" dirty="0">
              <a:latin typeface="Arial" panose="020B0604020202020204" pitchFamily="34" charset="0"/>
              <a:cs typeface="Arial" panose="020B0604020202020204" pitchFamily="34" charset="0"/>
            </a:endParaRPr>
          </a:p>
          <a:p>
            <a:pPr lvl="0">
              <a:buFont typeface="Wingdings" pitchFamily="2" charset="2"/>
              <a:buChar char="ü"/>
            </a:pPr>
            <a:r>
              <a:rPr lang="sq-AL" sz="2000" b="1" dirty="0">
                <a:latin typeface="Arial" panose="020B0604020202020204" pitchFamily="34" charset="0"/>
                <a:cs typeface="Arial" panose="020B0604020202020204" pitchFamily="34" charset="0"/>
              </a:rPr>
              <a:t>Aspekti Raportues : Raportimi i KRPP-se ne parlament dhe rekomandimi për ndryshime</a:t>
            </a:r>
            <a:endParaRPr lang="en-US" sz="2000" b="1" dirty="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025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457201"/>
            <a:ext cx="5779294"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pPr lvl="0"/>
            <a:r>
              <a:rPr lang="sq-AL" sz="2000" b="1" dirty="0">
                <a:solidFill>
                  <a:srgbClr val="FF0000"/>
                </a:solidFill>
                <a:latin typeface="Arial" panose="020B0604020202020204" pitchFamily="34" charset="0"/>
                <a:cs typeface="Arial" panose="020B0604020202020204" pitchFamily="34" charset="0"/>
              </a:rPr>
              <a:t>Historia e sistemit Kombëtar te Prokurimit</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381000" y="1066802"/>
            <a:ext cx="8534400" cy="487679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sq-AL" sz="2000" b="1" dirty="0">
                <a:solidFill>
                  <a:srgbClr val="FF0000"/>
                </a:solidFill>
                <a:latin typeface="Arial" panose="020B0604020202020204" pitchFamily="34" charset="0"/>
                <a:cs typeface="Arial" panose="020B0604020202020204" pitchFamily="34" charset="0"/>
              </a:rPr>
              <a:t>Instruksioni administrativ Financiar Nr. 2/1999</a:t>
            </a:r>
            <a:endParaRPr lang="en-US" sz="2000" b="1" dirty="0">
              <a:solidFill>
                <a:srgbClr val="FF0000"/>
              </a:solidFill>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Prokurimi publik ne Kosove ka filluar te paraqitet menjëherë pas përfundimit te luftës se vitit 1999.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Administrata e Kombeve te Bashkuara ne Kosove (UNMIK) përgatiti dhe </a:t>
            </a:r>
            <a:r>
              <a:rPr lang="sq-AL" sz="2000" dirty="0" err="1">
                <a:latin typeface="Arial" panose="020B0604020202020204" pitchFamily="34" charset="0"/>
                <a:cs typeface="Arial" panose="020B0604020202020204" pitchFamily="34" charset="0"/>
              </a:rPr>
              <a:t>zyrtarizoj</a:t>
            </a:r>
            <a:r>
              <a:rPr lang="sq-AL" sz="2000" dirty="0">
                <a:latin typeface="Arial" panose="020B0604020202020204" pitchFamily="34" charset="0"/>
                <a:cs typeface="Arial" panose="020B0604020202020204" pitchFamily="34" charset="0"/>
              </a:rPr>
              <a:t> me 15 dhjetor 1999 dokumentin e pare mbi prokurimin publik, i njohur si Instruksioni Administrativ Financiar – IAF Nr. 2/1999 mbi Prokurimin Publik.</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Ne baze te IAF Nr. 2/1999 ne Kosove themelohen institucionet e prokurimit si ne nivelin </a:t>
            </a:r>
            <a:r>
              <a:rPr lang="sq-AL" sz="2000" b="1" dirty="0">
                <a:latin typeface="Arial" panose="020B0604020202020204" pitchFamily="34" charset="0"/>
                <a:cs typeface="Arial" panose="020B0604020202020204" pitchFamily="34" charset="0"/>
              </a:rPr>
              <a:t>qendror</a:t>
            </a:r>
            <a:r>
              <a:rPr lang="sq-AL" sz="2000" dirty="0">
                <a:latin typeface="Arial" panose="020B0604020202020204" pitchFamily="34" charset="0"/>
                <a:cs typeface="Arial" panose="020B0604020202020204" pitchFamily="34" charset="0"/>
              </a:rPr>
              <a:t> ashtu edhe ne atë </a:t>
            </a:r>
            <a:r>
              <a:rPr lang="sq-AL" sz="2000" b="1" dirty="0">
                <a:latin typeface="Arial" panose="020B0604020202020204" pitchFamily="34" charset="0"/>
                <a:cs typeface="Arial" panose="020B0604020202020204" pitchFamily="34" charset="0"/>
              </a:rPr>
              <a:t>lokal</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Ne nivelin qendror u themeluan</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Organi </a:t>
            </a:r>
            <a:r>
              <a:rPr lang="sq-AL" sz="2000" dirty="0" err="1">
                <a:latin typeface="Arial" panose="020B0604020202020204" pitchFamily="34" charset="0"/>
                <a:cs typeface="Arial" panose="020B0604020202020204" pitchFamily="34" charset="0"/>
              </a:rPr>
              <a:t>Rregullativ</a:t>
            </a:r>
            <a:r>
              <a:rPr lang="sq-AL" sz="2000" dirty="0">
                <a:latin typeface="Arial" panose="020B0604020202020204" pitchFamily="34" charset="0"/>
                <a:cs typeface="Arial" panose="020B0604020202020204" pitchFamily="34" charset="0"/>
              </a:rPr>
              <a:t> i Prokurimit Publik dhe Njësia Qendrore e Prokurimit, kurse njësite e prokurimit u themeluan neper te gjitha komunat e Kosovës, ministritë </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lvl="0"/>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31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654050"/>
          </a:xfrm>
        </p:spPr>
        <p:txBody>
          <a:bodyPr/>
          <a:lstStyle/>
          <a:p>
            <a:pPr eaLnBrk="1" hangingPunct="1"/>
            <a:r>
              <a:rPr lang="en-US" altLang="sq-AL" sz="1800" b="1" dirty="0" smtClean="0">
                <a:latin typeface="Sylfaen" panose="010A0502050306030303" pitchFamily="18" charset="0"/>
                <a:ea typeface="ＭＳ Ｐゴシック" pitchFamily="34" charset="-128"/>
              </a:rPr>
              <a:t>ORGANI  SHQYRTUES  I  PROKURIMIT ( OSHP </a:t>
            </a:r>
            <a:r>
              <a:rPr lang="en-US" altLang="sq-AL" sz="1800" dirty="0" smtClean="0">
                <a:latin typeface="Sylfaen" panose="010A0502050306030303" pitchFamily="18" charset="0"/>
                <a:ea typeface="ＭＳ Ｐゴシック" pitchFamily="34" charset="-128"/>
              </a:rPr>
              <a:t>)  </a:t>
            </a:r>
          </a:p>
        </p:txBody>
      </p:sp>
      <p:sp>
        <p:nvSpPr>
          <p:cNvPr id="5123" name="Content Placeholder 2"/>
          <p:cNvSpPr>
            <a:spLocks noGrp="1"/>
          </p:cNvSpPr>
          <p:nvPr>
            <p:ph idx="1"/>
          </p:nvPr>
        </p:nvSpPr>
        <p:spPr>
          <a:xfrm>
            <a:off x="457200" y="785812"/>
            <a:ext cx="8229600" cy="5843587"/>
          </a:xfrm>
        </p:spPr>
        <p:txBody>
          <a:bodyPr>
            <a:normAutofit/>
          </a:bodyPr>
          <a:lstStyle/>
          <a:p>
            <a:pPr algn="just" eaLnBrk="1" hangingPunct="1">
              <a:lnSpc>
                <a:spcPct val="80000"/>
              </a:lnSpc>
              <a:buFontTx/>
              <a:buNone/>
            </a:pPr>
            <a:r>
              <a:rPr lang="en-US" altLang="sq-AL" sz="1800" dirty="0" smtClean="0">
                <a:latin typeface="Sylfaen" panose="010A0502050306030303" pitchFamily="18" charset="0"/>
                <a:ea typeface="ＭＳ Ｐゴシック" pitchFamily="34" charset="-128"/>
              </a:rPr>
              <a:t>              </a:t>
            </a:r>
          </a:p>
          <a:p>
            <a:pPr eaLnBrk="1" hangingPunct="1">
              <a:lnSpc>
                <a:spcPct val="90000"/>
              </a:lnSpc>
              <a:buFont typeface="Wingdings" panose="05000000000000000000" pitchFamily="2" charset="2"/>
              <a:buChar char="§"/>
            </a:pPr>
            <a:r>
              <a:rPr lang="en-GB" altLang="sq-AL" sz="2000" dirty="0" err="1" smtClean="0">
                <a:latin typeface="Arial" panose="020B0604020202020204" pitchFamily="34" charset="0"/>
                <a:ea typeface="ＭＳ Ｐゴシック" pitchFamily="34" charset="-128"/>
                <a:cs typeface="Arial" panose="020B0604020202020204" pitchFamily="34" charset="0"/>
              </a:rPr>
              <a:t>Udhëheqet</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nga</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Bordi</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prej</a:t>
            </a:r>
            <a:r>
              <a:rPr lang="en-GB" altLang="sq-AL" sz="2000" dirty="0" smtClean="0">
                <a:latin typeface="Arial" panose="020B0604020202020204" pitchFamily="34" charset="0"/>
                <a:ea typeface="ＭＳ Ｐゴシック" pitchFamily="34" charset="-128"/>
                <a:cs typeface="Arial" panose="020B0604020202020204" pitchFamily="34" charset="0"/>
              </a:rPr>
              <a:t> 5 </a:t>
            </a:r>
            <a:r>
              <a:rPr lang="en-GB" altLang="sq-AL" sz="2000" dirty="0" err="1" smtClean="0">
                <a:latin typeface="Arial" panose="020B0604020202020204" pitchFamily="34" charset="0"/>
                <a:ea typeface="ＭＳ Ｐゴシック" pitchFamily="34" charset="-128"/>
                <a:cs typeface="Arial" panose="020B0604020202020204" pitchFamily="34" charset="0"/>
              </a:rPr>
              <a:t>anëtarëve</a:t>
            </a:r>
            <a:r>
              <a:rPr lang="en-GB" altLang="sq-AL" sz="2000" dirty="0" smtClean="0">
                <a:latin typeface="Arial" panose="020B0604020202020204" pitchFamily="34" charset="0"/>
                <a:ea typeface="ＭＳ Ｐゴシック" pitchFamily="34" charset="-128"/>
                <a:cs typeface="Arial" panose="020B0604020202020204" pitchFamily="34" charset="0"/>
              </a:rPr>
              <a:t> q</a:t>
            </a:r>
            <a:r>
              <a:rPr lang="sq-AL" altLang="sq-AL" sz="2000" dirty="0" smtClean="0">
                <a:latin typeface="Arial" panose="020B0604020202020204" pitchFamily="34" charset="0"/>
                <a:ea typeface="ＭＳ Ｐゴシック" pitchFamily="34" charset="-128"/>
                <a:cs typeface="Arial" panose="020B0604020202020204" pitchFamily="34" charset="0"/>
              </a:rPr>
              <a:t>ë </a:t>
            </a:r>
            <a:r>
              <a:rPr lang="en-GB" altLang="sq-AL" sz="2000" dirty="0" err="1" smtClean="0">
                <a:latin typeface="Arial" panose="020B0604020202020204" pitchFamily="34" charset="0"/>
                <a:ea typeface="ＭＳ Ｐゴシック" pitchFamily="34" charset="-128"/>
                <a:cs typeface="Arial" panose="020B0604020202020204" pitchFamily="34" charset="0"/>
              </a:rPr>
              <a:t>propozohen</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nga</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Qeveria</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kurse</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emërohen</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nga</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Kuvendi</a:t>
            </a:r>
            <a:r>
              <a:rPr lang="en-GB" altLang="sq-AL" sz="2000" dirty="0" smtClean="0">
                <a:latin typeface="Arial" panose="020B0604020202020204" pitchFamily="34" charset="0"/>
                <a:ea typeface="ＭＳ Ｐゴシック" pitchFamily="34" charset="-128"/>
                <a:cs typeface="Arial" panose="020B0604020202020204" pitchFamily="34" charset="0"/>
              </a:rPr>
              <a:t>, me </a:t>
            </a:r>
            <a:r>
              <a:rPr lang="en-GB" altLang="sq-AL" sz="2000" dirty="0" err="1" smtClean="0">
                <a:latin typeface="Arial" panose="020B0604020202020204" pitchFamily="34" charset="0"/>
                <a:ea typeface="ＭＳ Ｐゴシック" pitchFamily="34" charset="-128"/>
                <a:cs typeface="Arial" panose="020B0604020202020204" pitchFamily="34" charset="0"/>
              </a:rPr>
              <a:t>mandat</a:t>
            </a:r>
            <a:r>
              <a:rPr lang="en-GB" altLang="sq-AL" sz="2000" dirty="0" smtClean="0">
                <a:latin typeface="Arial" panose="020B0604020202020204" pitchFamily="34" charset="0"/>
                <a:ea typeface="ＭＳ Ｐゴシック" pitchFamily="34" charset="-128"/>
                <a:cs typeface="Arial" panose="020B0604020202020204" pitchFamily="34" charset="0"/>
              </a:rPr>
              <a:t> 5 </a:t>
            </a:r>
            <a:r>
              <a:rPr lang="en-GB" altLang="sq-AL" sz="2000" dirty="0" err="1" smtClean="0">
                <a:latin typeface="Arial" panose="020B0604020202020204" pitchFamily="34" charset="0"/>
                <a:ea typeface="ＭＳ Ｐゴシック" pitchFamily="34" charset="-128"/>
                <a:cs typeface="Arial" panose="020B0604020202020204" pitchFamily="34" charset="0"/>
              </a:rPr>
              <a:t>vjeçarë</a:t>
            </a:r>
            <a:endParaRPr lang="en-GB" altLang="sq-AL" sz="2000" dirty="0" smtClean="0">
              <a:latin typeface="Arial" panose="020B0604020202020204" pitchFamily="34" charset="0"/>
              <a:ea typeface="ＭＳ Ｐゴシック" pitchFamily="34" charset="-128"/>
              <a:cs typeface="Arial" panose="020B0604020202020204" pitchFamily="34" charset="0"/>
            </a:endParaRPr>
          </a:p>
          <a:p>
            <a:pPr eaLnBrk="1" hangingPunct="1">
              <a:lnSpc>
                <a:spcPct val="90000"/>
              </a:lnSpc>
              <a:buFont typeface="Wingdings" panose="05000000000000000000" pitchFamily="2" charset="2"/>
              <a:buChar char="§"/>
            </a:pPr>
            <a:r>
              <a:rPr lang="en-GB" altLang="sq-AL" sz="2000" dirty="0" err="1" smtClean="0">
                <a:latin typeface="Arial" panose="020B0604020202020204" pitchFamily="34" charset="0"/>
                <a:ea typeface="ＭＳ Ｐゴシック" pitchFamily="34" charset="-128"/>
                <a:cs typeface="Arial" panose="020B0604020202020204" pitchFamily="34" charset="0"/>
              </a:rPr>
              <a:t>Anëtarët</a:t>
            </a:r>
            <a:r>
              <a:rPr lang="en-GB" altLang="sq-AL" sz="2000" dirty="0" smtClean="0">
                <a:latin typeface="Arial" panose="020B0604020202020204" pitchFamily="34" charset="0"/>
                <a:ea typeface="ＭＳ Ｐゴシック" pitchFamily="34" charset="-128"/>
                <a:cs typeface="Arial" panose="020B0604020202020204" pitchFamily="34" charset="0"/>
              </a:rPr>
              <a:t> e OSHP-</a:t>
            </a:r>
            <a:r>
              <a:rPr lang="en-GB" altLang="sq-AL" sz="2000" dirty="0" err="1" smtClean="0">
                <a:latin typeface="Arial" panose="020B0604020202020204" pitchFamily="34" charset="0"/>
                <a:ea typeface="ＭＳ Ｐゴシック" pitchFamily="34" charset="-128"/>
                <a:cs typeface="Arial" panose="020B0604020202020204" pitchFamily="34" charset="0"/>
              </a:rPr>
              <a:t>së</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duhet</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te</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kenë</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kualifikim</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për</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gjykatës</a:t>
            </a:r>
            <a:r>
              <a:rPr lang="sq-AL" altLang="sq-AL" sz="2000" dirty="0" smtClean="0">
                <a:latin typeface="Arial" panose="020B0604020202020204" pitchFamily="34" charset="0"/>
                <a:ea typeface="ＭＳ Ｐゴシック" pitchFamily="34" charset="-128"/>
                <a:cs typeface="Arial" panose="020B0604020202020204" pitchFamily="34" charset="0"/>
              </a:rPr>
              <a:t>i</a:t>
            </a:r>
            <a:r>
              <a:rPr lang="en-US" altLang="sq-AL" sz="2000" dirty="0" smtClean="0">
                <a:latin typeface="Arial" panose="020B0604020202020204" pitchFamily="34" charset="0"/>
                <a:ea typeface="ＭＳ Ｐゴシック" pitchFamily="34" charset="-128"/>
                <a:cs typeface="Arial" panose="020B0604020202020204" pitchFamily="34" charset="0"/>
              </a:rPr>
              <a:t>, </a:t>
            </a:r>
            <a:r>
              <a:rPr lang="en-US" altLang="sq-AL" sz="2000" dirty="0" err="1" smtClean="0">
                <a:latin typeface="Arial" panose="020B0604020202020204" pitchFamily="34" charset="0"/>
                <a:ea typeface="ＭＳ Ｐゴシック" pitchFamily="34" charset="-128"/>
                <a:cs typeface="Arial" panose="020B0604020202020204" pitchFamily="34" charset="0"/>
              </a:rPr>
              <a:t>ti</a:t>
            </a:r>
            <a:r>
              <a:rPr lang="en-US" altLang="sq-AL" sz="2000" dirty="0" smtClean="0">
                <a:latin typeface="Arial" panose="020B0604020202020204" pitchFamily="34" charset="0"/>
                <a:ea typeface="ＭＳ Ｐゴシック" pitchFamily="34" charset="-128"/>
                <a:cs typeface="Arial" panose="020B0604020202020204" pitchFamily="34" charset="0"/>
              </a:rPr>
              <a:t> </a:t>
            </a:r>
            <a:r>
              <a:rPr lang="en-US" altLang="sq-AL" sz="2000" dirty="0" err="1" smtClean="0">
                <a:latin typeface="Arial" panose="020B0604020202020204" pitchFamily="34" charset="0"/>
                <a:ea typeface="ＭＳ Ｐゴシック" pitchFamily="34" charset="-128"/>
                <a:cs typeface="Arial" panose="020B0604020202020204" pitchFamily="34" charset="0"/>
              </a:rPr>
              <a:t>plotesojne</a:t>
            </a:r>
            <a:r>
              <a:rPr lang="en-US" altLang="sq-AL" sz="2000" dirty="0" smtClean="0">
                <a:latin typeface="Arial" panose="020B0604020202020204" pitchFamily="34" charset="0"/>
                <a:ea typeface="ＭＳ Ｐゴシック" pitchFamily="34" charset="-128"/>
                <a:cs typeface="Arial" panose="020B0604020202020204" pitchFamily="34" charset="0"/>
              </a:rPr>
              <a:t> </a:t>
            </a:r>
            <a:r>
              <a:rPr lang="en-US" altLang="sq-AL" sz="2000" dirty="0" err="1" smtClean="0">
                <a:latin typeface="Arial" panose="020B0604020202020204" pitchFamily="34" charset="0"/>
                <a:ea typeface="ＭＳ Ｐゴシック" pitchFamily="34" charset="-128"/>
                <a:cs typeface="Arial" panose="020B0604020202020204" pitchFamily="34" charset="0"/>
              </a:rPr>
              <a:t>kerkesat</a:t>
            </a:r>
            <a:r>
              <a:rPr lang="en-US" altLang="sq-AL" sz="2000" dirty="0" smtClean="0">
                <a:latin typeface="Arial" panose="020B0604020202020204" pitchFamily="34" charset="0"/>
                <a:ea typeface="ＭＳ Ｐゴシック" pitchFamily="34" charset="-128"/>
                <a:cs typeface="Arial" panose="020B0604020202020204" pitchFamily="34" charset="0"/>
              </a:rPr>
              <a:t> e </a:t>
            </a:r>
            <a:r>
              <a:rPr lang="sq-AL" altLang="sq-AL" sz="2000" dirty="0" smtClean="0">
                <a:latin typeface="Arial" panose="020B0604020202020204" pitchFamily="34" charset="0"/>
                <a:ea typeface="ＭＳ Ｐゴシック" pitchFamily="34" charset="-128"/>
                <a:cs typeface="Arial" panose="020B0604020202020204" pitchFamily="34" charset="0"/>
              </a:rPr>
              <a:t>nenit 6</a:t>
            </a:r>
            <a:r>
              <a:rPr lang="en-US" altLang="sq-AL" sz="2000" dirty="0" smtClean="0">
                <a:latin typeface="Arial" panose="020B0604020202020204" pitchFamily="34" charset="0"/>
                <a:ea typeface="ＭＳ Ｐゴシック" pitchFamily="34" charset="-128"/>
                <a:cs typeface="Arial" panose="020B0604020202020204" pitchFamily="34" charset="0"/>
              </a:rPr>
              <a:t>5</a:t>
            </a:r>
            <a:r>
              <a:rPr lang="sq-AL" altLang="sq-AL" sz="2000" dirty="0" smtClean="0">
                <a:latin typeface="Arial" panose="020B0604020202020204" pitchFamily="34" charset="0"/>
                <a:ea typeface="ＭＳ Ｐゴシック" pitchFamily="34" charset="-128"/>
                <a:cs typeface="Arial" panose="020B0604020202020204" pitchFamily="34" charset="0"/>
              </a:rPr>
              <a:t>.</a:t>
            </a:r>
            <a:r>
              <a:rPr lang="en-US" altLang="sq-AL" sz="2000" dirty="0" smtClean="0">
                <a:latin typeface="Arial" panose="020B0604020202020204" pitchFamily="34" charset="0"/>
                <a:ea typeface="ＭＳ Ｐゴシック" pitchFamily="34" charset="-128"/>
                <a:cs typeface="Arial" panose="020B0604020202020204" pitchFamily="34" charset="0"/>
              </a:rPr>
              <a:t>3</a:t>
            </a:r>
            <a:r>
              <a:rPr lang="sq-AL" altLang="sq-AL" sz="2000" dirty="0" smtClean="0">
                <a:latin typeface="Arial" panose="020B0604020202020204" pitchFamily="34" charset="0"/>
                <a:ea typeface="ＭＳ Ｐゴシック" pitchFamily="34" charset="-128"/>
                <a:cs typeface="Arial" panose="020B0604020202020204" pitchFamily="34" charset="0"/>
              </a:rPr>
              <a:t> </a:t>
            </a:r>
            <a:r>
              <a:rPr lang="en-US" altLang="sq-AL" sz="2000" dirty="0" smtClean="0">
                <a:latin typeface="Arial" panose="020B0604020202020204" pitchFamily="34" charset="0"/>
                <a:ea typeface="ＭＳ Ｐゴシック" pitchFamily="34" charset="-128"/>
                <a:cs typeface="Arial" panose="020B0604020202020204" pitchFamily="34" charset="0"/>
              </a:rPr>
              <a:t>.</a:t>
            </a:r>
          </a:p>
          <a:p>
            <a:pPr eaLnBrk="1" hangingPunct="1">
              <a:lnSpc>
                <a:spcPct val="90000"/>
              </a:lnSpc>
              <a:buFont typeface="Wingdings" panose="05000000000000000000" pitchFamily="2" charset="2"/>
              <a:buChar char="§"/>
            </a:pPr>
            <a:r>
              <a:rPr lang="sq-AL" altLang="sq-AL" sz="2000" dirty="0" smtClean="0">
                <a:latin typeface="Arial" panose="020B0604020202020204" pitchFamily="34" charset="0"/>
                <a:ea typeface="ＭＳ Ｐゴシック" pitchFamily="34" charset="-128"/>
                <a:cs typeface="Arial" panose="020B0604020202020204" pitchFamily="34" charset="0"/>
              </a:rPr>
              <a:t>Kryetari përcakton panelin (et) </a:t>
            </a:r>
            <a:r>
              <a:rPr lang="sq-AL" altLang="sq-AL" sz="2000" dirty="0" err="1" smtClean="0">
                <a:latin typeface="Arial" panose="020B0604020202020204" pitchFamily="34" charset="0"/>
                <a:ea typeface="ＭＳ Ｐゴシック" pitchFamily="34" charset="-128"/>
                <a:cs typeface="Arial" panose="020B0604020202020204" pitchFamily="34" charset="0"/>
              </a:rPr>
              <a:t>rishqyrtuese</a:t>
            </a:r>
            <a:r>
              <a:rPr lang="sq-AL" altLang="sq-AL" sz="2000" dirty="0" smtClean="0">
                <a:latin typeface="Arial" panose="020B0604020202020204" pitchFamily="34" charset="0"/>
                <a:ea typeface="ＭＳ Ｐゴシック" pitchFamily="34" charset="-128"/>
                <a:cs typeface="Arial" panose="020B0604020202020204" pitchFamily="34" charset="0"/>
              </a:rPr>
              <a:t>  të përbëra nga </a:t>
            </a:r>
            <a:r>
              <a:rPr lang="sq-AL" altLang="sq-AL" sz="2000" b="1" dirty="0" smtClean="0">
                <a:latin typeface="Arial" panose="020B0604020202020204" pitchFamily="34" charset="0"/>
                <a:ea typeface="ＭＳ Ｐゴシック" pitchFamily="34" charset="-128"/>
                <a:cs typeface="Arial" panose="020B0604020202020204" pitchFamily="34" charset="0"/>
              </a:rPr>
              <a:t>një ose tre anëtar </a:t>
            </a:r>
            <a:r>
              <a:rPr lang="sq-AL" altLang="sq-AL" sz="2000" dirty="0" smtClean="0">
                <a:latin typeface="Arial" panose="020B0604020202020204" pitchFamily="34" charset="0"/>
                <a:ea typeface="ＭＳ Ｐゴシック" pitchFamily="34" charset="-128"/>
                <a:cs typeface="Arial" panose="020B0604020202020204" pitchFamily="34" charset="0"/>
              </a:rPr>
              <a:t>të bordit të OSHP-se.</a:t>
            </a:r>
            <a:endParaRPr lang="en-US" altLang="sq-AL" sz="2000" dirty="0" smtClean="0">
              <a:latin typeface="Arial" panose="020B0604020202020204" pitchFamily="34" charset="0"/>
              <a:ea typeface="ＭＳ Ｐゴシック" pitchFamily="34" charset="-128"/>
              <a:cs typeface="Arial" panose="020B0604020202020204" pitchFamily="34" charset="0"/>
            </a:endParaRPr>
          </a:p>
          <a:p>
            <a:pPr eaLnBrk="1" hangingPunct="1">
              <a:lnSpc>
                <a:spcPct val="90000"/>
              </a:lnSpc>
              <a:buFont typeface="Wingdings" panose="05000000000000000000" pitchFamily="2" charset="2"/>
              <a:buChar char="§"/>
            </a:pPr>
            <a:r>
              <a:rPr lang="sq-AL" altLang="sq-AL" sz="2000" dirty="0" smtClean="0">
                <a:latin typeface="Arial" panose="020B0604020202020204" pitchFamily="34" charset="0"/>
                <a:ea typeface="ＭＳ Ｐゴシック" pitchFamily="34" charset="-128"/>
                <a:cs typeface="Arial" panose="020B0604020202020204" pitchFamily="34" charset="0"/>
              </a:rPr>
              <a:t>Panele </a:t>
            </a:r>
            <a:r>
              <a:rPr lang="sq-AL" altLang="sq-AL" sz="2000" dirty="0" err="1" smtClean="0">
                <a:latin typeface="Arial" panose="020B0604020202020204" pitchFamily="34" charset="0"/>
                <a:ea typeface="ＭＳ Ｐゴシック" pitchFamily="34" charset="-128"/>
                <a:cs typeface="Arial" panose="020B0604020202020204" pitchFamily="34" charset="0"/>
              </a:rPr>
              <a:t>rishqyrtuese</a:t>
            </a:r>
            <a:r>
              <a:rPr lang="sq-AL" altLang="sq-AL" sz="2000" dirty="0" smtClean="0">
                <a:latin typeface="Arial" panose="020B0604020202020204" pitchFamily="34" charset="0"/>
                <a:ea typeface="ＭＳ Ｐゴシック" pitchFamily="34" charset="-128"/>
                <a:cs typeface="Arial" panose="020B0604020202020204" pitchFamily="34" charset="0"/>
              </a:rPr>
              <a:t> për çdo </a:t>
            </a:r>
            <a:r>
              <a:rPr lang="sq-AL" altLang="sq-AL" sz="2000" dirty="0" err="1" smtClean="0">
                <a:latin typeface="Arial" panose="020B0604020202020204" pitchFamily="34" charset="0"/>
                <a:ea typeface="ＭＳ Ｐゴシック" pitchFamily="34" charset="-128"/>
                <a:cs typeface="Arial" panose="020B0604020202020204" pitchFamily="34" charset="0"/>
              </a:rPr>
              <a:t>rastë</a:t>
            </a:r>
            <a:r>
              <a:rPr lang="sq-AL" altLang="sq-AL" sz="2000" dirty="0" smtClean="0">
                <a:latin typeface="Arial" panose="020B0604020202020204" pitchFamily="34" charset="0"/>
                <a:ea typeface="ＭＳ Ｐゴシック" pitchFamily="34" charset="-128"/>
                <a:cs typeface="Arial" panose="020B0604020202020204" pitchFamily="34" charset="0"/>
              </a:rPr>
              <a:t>.</a:t>
            </a:r>
            <a:endParaRPr lang="en-US" altLang="sq-AL" sz="2000" dirty="0" smtClean="0">
              <a:latin typeface="Arial" panose="020B0604020202020204" pitchFamily="34" charset="0"/>
              <a:ea typeface="ＭＳ Ｐゴシック" pitchFamily="34" charset="-128"/>
              <a:cs typeface="Arial" panose="020B0604020202020204" pitchFamily="34" charset="0"/>
            </a:endParaRPr>
          </a:p>
          <a:p>
            <a:pPr marL="0" indent="0" eaLnBrk="1" hangingPunct="1">
              <a:lnSpc>
                <a:spcPct val="90000"/>
              </a:lnSpc>
              <a:buNone/>
            </a:pPr>
            <a:endParaRPr lang="sq-AL" altLang="sq-AL" sz="2000" dirty="0" smtClean="0">
              <a:latin typeface="Arial" panose="020B0604020202020204" pitchFamily="34" charset="0"/>
              <a:ea typeface="ＭＳ Ｐゴシック" pitchFamily="34" charset="-128"/>
              <a:cs typeface="Arial" panose="020B0604020202020204" pitchFamily="34" charset="0"/>
            </a:endParaRPr>
          </a:p>
          <a:p>
            <a:pPr eaLnBrk="1" hangingPunct="1">
              <a:buFont typeface="Arial" panose="020B0604020202020204" pitchFamily="34" charset="0"/>
              <a:buNone/>
            </a:pPr>
            <a:r>
              <a:rPr lang="en-GB" altLang="sq-AL" sz="2000" dirty="0" smtClean="0">
                <a:latin typeface="Arial" panose="020B0604020202020204" pitchFamily="34" charset="0"/>
                <a:ea typeface="ＭＳ Ｐゴシック" pitchFamily="34" charset="-128"/>
                <a:cs typeface="Arial" panose="020B0604020202020204" pitchFamily="34" charset="0"/>
              </a:rPr>
              <a:t>                        OSHP-</a:t>
            </a:r>
            <a:r>
              <a:rPr lang="en-GB" altLang="sq-AL" sz="2000" dirty="0" err="1" smtClean="0">
                <a:latin typeface="Arial" panose="020B0604020202020204" pitchFamily="34" charset="0"/>
                <a:ea typeface="ＭＳ Ｐゴシック" pitchFamily="34" charset="-128"/>
                <a:cs typeface="Arial" panose="020B0604020202020204" pitchFamily="34" charset="0"/>
              </a:rPr>
              <a:t>ja</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ka</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GB" altLang="sq-AL" sz="2000" dirty="0" err="1" smtClean="0">
                <a:latin typeface="Arial" panose="020B0604020202020204" pitchFamily="34" charset="0"/>
                <a:ea typeface="ＭＳ Ｐゴシック" pitchFamily="34" charset="-128"/>
                <a:cs typeface="Arial" panose="020B0604020202020204" pitchFamily="34" charset="0"/>
              </a:rPr>
              <a:t>keto</a:t>
            </a:r>
            <a:r>
              <a:rPr lang="en-GB" altLang="sq-AL" sz="2000" dirty="0" smtClean="0">
                <a:latin typeface="Arial" panose="020B0604020202020204" pitchFamily="34" charset="0"/>
                <a:ea typeface="ＭＳ Ｐゴシック" pitchFamily="34" charset="-128"/>
                <a:cs typeface="Arial" panose="020B0604020202020204" pitchFamily="34" charset="0"/>
              </a:rPr>
              <a:t> </a:t>
            </a:r>
            <a:r>
              <a:rPr lang="en-US" altLang="sq-AL" sz="2000" dirty="0" err="1" smtClean="0">
                <a:latin typeface="Arial" panose="020B0604020202020204" pitchFamily="34" charset="0"/>
                <a:ea typeface="ＭＳ Ｐゴシック" pitchFamily="34" charset="-128"/>
                <a:cs typeface="Arial" panose="020B0604020202020204" pitchFamily="34" charset="0"/>
              </a:rPr>
              <a:t>kompetenca</a:t>
            </a:r>
            <a:r>
              <a:rPr lang="en-US" altLang="sq-AL" sz="2000" dirty="0" smtClean="0">
                <a:latin typeface="Arial" panose="020B0604020202020204" pitchFamily="34" charset="0"/>
                <a:ea typeface="ＭＳ Ｐゴシック" pitchFamily="34" charset="-128"/>
                <a:cs typeface="Arial" panose="020B0604020202020204" pitchFamily="34" charset="0"/>
              </a:rPr>
              <a:t> :</a:t>
            </a:r>
          </a:p>
          <a:p>
            <a:pPr eaLnBrk="1" hangingPunct="1">
              <a:buFont typeface="Arial" panose="020B0604020202020204" pitchFamily="34" charset="0"/>
              <a:buNone/>
            </a:pPr>
            <a:endParaRPr lang="en-US" altLang="sq-AL" sz="2000" i="1" dirty="0" smtClean="0">
              <a:latin typeface="Arial" panose="020B0604020202020204" pitchFamily="34" charset="0"/>
              <a:ea typeface="ＭＳ Ｐゴシック" pitchFamily="34" charset="-128"/>
              <a:cs typeface="Arial" panose="020B0604020202020204" pitchFamily="34" charset="0"/>
            </a:endParaRPr>
          </a:p>
          <a:p>
            <a:pPr algn="just">
              <a:buFontTx/>
              <a:buChar char="-"/>
            </a:pPr>
            <a:r>
              <a:rPr lang="sq-AL" sz="1800" dirty="0">
                <a:latin typeface="Arial" panose="020B0604020202020204" pitchFamily="34" charset="0"/>
                <a:cs typeface="Arial" panose="020B0604020202020204" pitchFamily="34" charset="0"/>
              </a:rPr>
              <a:t>Është organ i pavarur </a:t>
            </a:r>
            <a:r>
              <a:rPr lang="sq-AL" sz="1800" b="1" dirty="0">
                <a:latin typeface="Arial" panose="020B0604020202020204" pitchFamily="34" charset="0"/>
                <a:cs typeface="Arial" panose="020B0604020202020204" pitchFamily="34" charset="0"/>
              </a:rPr>
              <a:t>për shqyrtim administrativ.</a:t>
            </a:r>
            <a:r>
              <a:rPr lang="sq-AL" sz="1800" dirty="0">
                <a:latin typeface="Arial" panose="020B0604020202020204" pitchFamily="34" charset="0"/>
                <a:cs typeface="Arial" panose="020B0604020202020204" pitchFamily="34" charset="0"/>
              </a:rPr>
              <a:t> OSHP funksionon ne baze te paneleve shqyrtuese të krijuara nga ajo dhe është përgjegjëse për zbatimin e procedurave për shqyrtimin e prokurimit.</a:t>
            </a:r>
            <a:endParaRPr lang="en-US" sz="1800" dirty="0">
              <a:latin typeface="Arial" panose="020B0604020202020204" pitchFamily="34" charset="0"/>
              <a:cs typeface="Arial" panose="020B0604020202020204" pitchFamily="34" charset="0"/>
            </a:endParaRPr>
          </a:p>
          <a:p>
            <a:pPr algn="just" eaLnBrk="1" hangingPunct="1">
              <a:lnSpc>
                <a:spcPct val="90000"/>
              </a:lnSpc>
              <a:buFontTx/>
              <a:buChar char="-"/>
            </a:pPr>
            <a:endParaRPr lang="en-US" altLang="sq-AL" sz="1800" dirty="0" smtClean="0">
              <a:latin typeface="Sylfaen" panose="010A0502050306030303" pitchFamily="18" charset="0"/>
              <a:ea typeface="ＭＳ Ｐゴシック" pitchFamily="34" charset="-128"/>
            </a:endParaRPr>
          </a:p>
          <a:p>
            <a:pPr algn="just" eaLnBrk="1" hangingPunct="1">
              <a:lnSpc>
                <a:spcPct val="80000"/>
              </a:lnSpc>
              <a:buFontTx/>
              <a:buNone/>
            </a:pPr>
            <a:endParaRPr lang="en-US" altLang="sq-AL" sz="1800" dirty="0" smtClean="0">
              <a:latin typeface="Sylfaen" panose="010A0502050306030303" pitchFamily="18" charset="0"/>
              <a:ea typeface="ＭＳ Ｐゴシック" pitchFamily="34" charset="-128"/>
            </a:endParaRPr>
          </a:p>
          <a:p>
            <a:pPr algn="just" eaLnBrk="1" hangingPunct="1"/>
            <a:endParaRPr lang="en-US" altLang="sq-AL" sz="1800" dirty="0" smtClean="0">
              <a:latin typeface="Sylfaen" panose="010A0502050306030303" pitchFamily="18" charset="0"/>
              <a:ea typeface="ＭＳ Ｐゴシック" pitchFamily="34" charset="-128"/>
            </a:endParaRP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30</a:t>
            </a:fld>
            <a:endParaRPr lang="en-US" altLang="sq-AL">
              <a:solidFill>
                <a:srgbClr val="898989"/>
              </a:solidFill>
            </a:endParaRPr>
          </a:p>
        </p:txBody>
      </p:sp>
    </p:spTree>
    <p:extLst>
      <p:ext uri="{BB962C8B-B14F-4D97-AF65-F5344CB8AC3E}">
        <p14:creationId xmlns:p14="http://schemas.microsoft.com/office/powerpoint/2010/main" val="18214597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143000" y="304801"/>
            <a:ext cx="7010400"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b="1" dirty="0">
                <a:solidFill>
                  <a:srgbClr val="FF0000"/>
                </a:solidFill>
                <a:latin typeface="Arial" panose="020B0604020202020204" pitchFamily="34" charset="0"/>
                <a:cs typeface="Arial" panose="020B0604020202020204" pitchFamily="34" charset="0"/>
              </a:rPr>
              <a:t>Organi Shqyrtues i Prokurimeve (OSHP</a:t>
            </a:r>
            <a:r>
              <a:rPr lang="sq-AL" sz="2000" b="1" dirty="0" smtClean="0">
                <a:solidFill>
                  <a:srgbClr val="FF0000"/>
                </a:solidFill>
                <a:latin typeface="Arial" panose="020B0604020202020204" pitchFamily="34" charset="0"/>
                <a:cs typeface="Arial" panose="020B0604020202020204" pitchFamily="34" charset="0"/>
              </a:rPr>
              <a:t>)</a:t>
            </a: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457200" y="1371600"/>
            <a:ext cx="8153400" cy="5105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dirty="0" smtClean="0">
                <a:latin typeface="Arial" panose="020B0604020202020204" pitchFamily="34" charset="0"/>
                <a:cs typeface="Arial" panose="020B0604020202020204" pitchFamily="34" charset="0"/>
              </a:rPr>
              <a:t>Pra </a:t>
            </a:r>
            <a:r>
              <a:rPr lang="sq-AL" sz="2000" dirty="0">
                <a:latin typeface="Arial" panose="020B0604020202020204" pitchFamily="34" charset="0"/>
                <a:cs typeface="Arial" panose="020B0604020202020204" pitchFamily="34" charset="0"/>
              </a:rPr>
              <a:t>ka kompetenca, autoritet, pushtet dhe përgjegjësi: </a:t>
            </a: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altLang="sq-AL" sz="2000" dirty="0" err="1">
                <a:latin typeface="Arial" panose="020B0604020202020204" pitchFamily="34" charset="0"/>
                <a:ea typeface="ＭＳ Ｐゴシック" pitchFamily="34" charset="-128"/>
                <a:cs typeface="Arial" panose="020B0604020202020204" pitchFamily="34" charset="0"/>
              </a:rPr>
              <a:t>Zbaton</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b="1" dirty="0" err="1">
                <a:latin typeface="Arial" panose="020B0604020202020204" pitchFamily="34" charset="0"/>
                <a:ea typeface="ＭＳ Ｐゴシック" pitchFamily="34" charset="-128"/>
                <a:cs typeface="Arial" panose="020B0604020202020204" pitchFamily="34" charset="0"/>
              </a:rPr>
              <a:t>hetime</a:t>
            </a:r>
            <a:r>
              <a:rPr lang="en-US" altLang="sq-AL" sz="2000" b="1" dirty="0">
                <a:latin typeface="Arial" panose="020B0604020202020204" pitchFamily="34" charset="0"/>
                <a:ea typeface="ＭＳ Ｐゴシック" pitchFamily="34" charset="-128"/>
                <a:cs typeface="Arial" panose="020B0604020202020204" pitchFamily="34" charset="0"/>
              </a:rPr>
              <a:t> me </a:t>
            </a:r>
            <a:r>
              <a:rPr lang="en-US" altLang="sq-AL" sz="2000" b="1" dirty="0" err="1">
                <a:latin typeface="Arial" panose="020B0604020202020204" pitchFamily="34" charset="0"/>
                <a:ea typeface="ＭＳ Ｐゴシック" pitchFamily="34" charset="-128"/>
                <a:cs typeface="Arial" panose="020B0604020202020204" pitchFamily="34" charset="0"/>
              </a:rPr>
              <a:t>vetiniciativë</a:t>
            </a:r>
            <a:r>
              <a:rPr lang="en-US" altLang="sq-AL" sz="2000" b="1" dirty="0">
                <a:latin typeface="Arial" panose="020B0604020202020204" pitchFamily="34" charset="0"/>
                <a:ea typeface="ＭＳ Ｐゴシック" pitchFamily="34" charset="-128"/>
                <a:cs typeface="Arial" panose="020B0604020202020204" pitchFamily="34" charset="0"/>
              </a:rPr>
              <a:t> </a:t>
            </a:r>
            <a:r>
              <a:rPr lang="en-US" altLang="sq-AL" sz="2000" b="1" dirty="0" err="1">
                <a:latin typeface="Arial" panose="020B0604020202020204" pitchFamily="34" charset="0"/>
                <a:ea typeface="ＭＳ Ｐゴシック" pitchFamily="34" charset="-128"/>
                <a:cs typeface="Arial" panose="020B0604020202020204" pitchFamily="34" charset="0"/>
              </a:rPr>
              <a:t>ose</a:t>
            </a:r>
            <a:r>
              <a:rPr lang="en-US" altLang="sq-AL" sz="2000" b="1" dirty="0">
                <a:latin typeface="Arial" panose="020B0604020202020204" pitchFamily="34" charset="0"/>
                <a:ea typeface="ＭＳ Ｐゴシック" pitchFamily="34" charset="-128"/>
                <a:cs typeface="Arial" panose="020B0604020202020204" pitchFamily="34" charset="0"/>
              </a:rPr>
              <a:t> me </a:t>
            </a:r>
            <a:r>
              <a:rPr lang="en-US" altLang="sq-AL" sz="2000" b="1" dirty="0" err="1">
                <a:latin typeface="Arial" panose="020B0604020202020204" pitchFamily="34" charset="0"/>
                <a:ea typeface="ＭＳ Ｐゴシック" pitchFamily="34" charset="-128"/>
                <a:cs typeface="Arial" panose="020B0604020202020204" pitchFamily="34" charset="0"/>
              </a:rPr>
              <a:t>kërkesën</a:t>
            </a:r>
            <a:r>
              <a:rPr lang="en-US" altLang="sq-AL" sz="2000" b="1" dirty="0">
                <a:latin typeface="Arial" panose="020B0604020202020204" pitchFamily="34" charset="0"/>
                <a:ea typeface="ＭＳ Ｐゴシック" pitchFamily="34" charset="-128"/>
                <a:cs typeface="Arial" panose="020B0604020202020204" pitchFamily="34" charset="0"/>
              </a:rPr>
              <a:t> </a:t>
            </a:r>
            <a:r>
              <a:rPr lang="en-US" altLang="sq-AL" sz="2000" dirty="0">
                <a:latin typeface="Arial" panose="020B0604020202020204" pitchFamily="34" charset="0"/>
                <a:ea typeface="ＭＳ Ｐゴシック" pitchFamily="34" charset="-128"/>
                <a:cs typeface="Arial" panose="020B0604020202020204" pitchFamily="34" charset="0"/>
              </a:rPr>
              <a:t>e </a:t>
            </a:r>
            <a:r>
              <a:rPr lang="en-US" altLang="sq-AL" sz="2000" dirty="0" err="1">
                <a:latin typeface="Arial" panose="020B0604020202020204" pitchFamily="34" charset="0"/>
                <a:ea typeface="ＭＳ Ｐゴシック" pitchFamily="34" charset="-128"/>
                <a:cs typeface="Arial" panose="020B0604020202020204" pitchFamily="34" charset="0"/>
              </a:rPr>
              <a:t>ndonjë</a:t>
            </a:r>
            <a:r>
              <a:rPr lang="en-US" altLang="sq-AL" sz="2000" dirty="0">
                <a:latin typeface="Arial" panose="020B0604020202020204" pitchFamily="34" charset="0"/>
                <a:ea typeface="ＭＳ Ｐゴシック" pitchFamily="34" charset="-128"/>
                <a:cs typeface="Arial" panose="020B0604020202020204" pitchFamily="34" charset="0"/>
              </a:rPr>
              <a:t> pale </a:t>
            </a:r>
            <a:r>
              <a:rPr lang="en-US" altLang="sq-AL" sz="2000" dirty="0" err="1">
                <a:latin typeface="Arial" panose="020B0604020202020204" pitchFamily="34" charset="0"/>
                <a:ea typeface="ＭＳ Ｐゴシック" pitchFamily="34" charset="-128"/>
                <a:cs typeface="Arial" panose="020B0604020202020204" pitchFamily="34" charset="0"/>
              </a:rPr>
              <a:t>të</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involvuar</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në</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procesin</a:t>
            </a:r>
            <a:r>
              <a:rPr lang="en-US" altLang="sq-AL" sz="2000" dirty="0">
                <a:latin typeface="Arial" panose="020B0604020202020204" pitchFamily="34" charset="0"/>
                <a:ea typeface="ＭＳ Ｐゴシック" pitchFamily="34" charset="-128"/>
                <a:cs typeface="Arial" panose="020B0604020202020204" pitchFamily="34" charset="0"/>
              </a:rPr>
              <a:t> e </a:t>
            </a:r>
            <a:r>
              <a:rPr lang="en-US" altLang="sq-AL" sz="2000" dirty="0" err="1">
                <a:latin typeface="Arial" panose="020B0604020202020204" pitchFamily="34" charset="0"/>
                <a:ea typeface="ＭＳ Ｐゴシック" pitchFamily="34" charset="-128"/>
                <a:cs typeface="Arial" panose="020B0604020202020204" pitchFamily="34" charset="0"/>
              </a:rPr>
              <a:t>prokurimit</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lidhur</a:t>
            </a:r>
            <a:r>
              <a:rPr lang="en-US" altLang="sq-AL" sz="2000" dirty="0">
                <a:latin typeface="Arial" panose="020B0604020202020204" pitchFamily="34" charset="0"/>
                <a:ea typeface="ＭＳ Ｐゴシック" pitchFamily="34" charset="-128"/>
                <a:cs typeface="Arial" panose="020B0604020202020204" pitchFamily="34" charset="0"/>
              </a:rPr>
              <a:t> me </a:t>
            </a:r>
            <a:r>
              <a:rPr lang="en-US" altLang="sq-AL" sz="2000" dirty="0" err="1">
                <a:latin typeface="Arial" panose="020B0604020202020204" pitchFamily="34" charset="0"/>
                <a:ea typeface="ＭＳ Ｐゴシック" pitchFamily="34" charset="-128"/>
                <a:cs typeface="Arial" panose="020B0604020202020204" pitchFamily="34" charset="0"/>
              </a:rPr>
              <a:t>ndonjë</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parregullsi</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gjate</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kryerjes</a:t>
            </a:r>
            <a:r>
              <a:rPr lang="en-US" altLang="sq-AL" sz="2000" dirty="0">
                <a:latin typeface="Arial" panose="020B0604020202020204" pitchFamily="34" charset="0"/>
                <a:ea typeface="ＭＳ Ｐゴシック" pitchFamily="34" charset="-128"/>
                <a:cs typeface="Arial" panose="020B0604020202020204" pitchFamily="34" charset="0"/>
              </a:rPr>
              <a:t> se </a:t>
            </a:r>
            <a:r>
              <a:rPr lang="en-US" altLang="sq-AL" sz="2000" dirty="0" err="1">
                <a:latin typeface="Arial" panose="020B0604020202020204" pitchFamily="34" charset="0"/>
                <a:ea typeface="ＭＳ Ｐゴシック" pitchFamily="34" charset="-128"/>
                <a:cs typeface="Arial" panose="020B0604020202020204" pitchFamily="34" charset="0"/>
              </a:rPr>
              <a:t>aktiviteteve</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të</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prokurimit</a:t>
            </a:r>
            <a:r>
              <a:rPr lang="en-US" altLang="sq-AL" sz="2000" dirty="0" smtClean="0">
                <a:latin typeface="Arial" panose="020B0604020202020204" pitchFamily="34" charset="0"/>
                <a:ea typeface="ＭＳ Ｐゴシック" pitchFamily="34" charset="-128"/>
                <a:cs typeface="Arial" panose="020B0604020202020204" pitchFamily="34" charset="0"/>
              </a:rPr>
              <a:t>.</a:t>
            </a:r>
          </a:p>
          <a:p>
            <a:pPr marL="0" indent="0">
              <a:buNone/>
            </a:pPr>
            <a:endParaRPr lang="sq-AL" altLang="sq-AL" sz="2000" dirty="0">
              <a:latin typeface="Arial" panose="020B0604020202020204" pitchFamily="34" charset="0"/>
              <a:ea typeface="ＭＳ Ｐゴシック" pitchFamily="34" charset="-128"/>
              <a:cs typeface="Arial" panose="020B0604020202020204" pitchFamily="34" charset="0"/>
            </a:endParaRPr>
          </a:p>
          <a:p>
            <a:pPr>
              <a:buFont typeface="Wingdings" panose="05000000000000000000" pitchFamily="2" charset="2"/>
              <a:buChar char="§"/>
            </a:pPr>
            <a:r>
              <a:rPr lang="en-US" altLang="sq-AL" sz="2000" dirty="0" err="1">
                <a:latin typeface="Arial" panose="020B0604020202020204" pitchFamily="34" charset="0"/>
                <a:ea typeface="ＭＳ Ｐゴシック" pitchFamily="34" charset="-128"/>
                <a:cs typeface="Arial" panose="020B0604020202020204" pitchFamily="34" charset="0"/>
              </a:rPr>
              <a:t>Pregaditë</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dhe</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dorzon</a:t>
            </a:r>
            <a:r>
              <a:rPr lang="en-US" altLang="sq-AL" sz="2000" dirty="0">
                <a:latin typeface="Arial" panose="020B0604020202020204" pitchFamily="34" charset="0"/>
                <a:ea typeface="ＭＳ Ｐゴシック" pitchFamily="34" charset="-128"/>
                <a:cs typeface="Arial" panose="020B0604020202020204" pitchFamily="34" charset="0"/>
              </a:rPr>
              <a:t> ne </a:t>
            </a:r>
            <a:r>
              <a:rPr lang="en-US" altLang="sq-AL" sz="2000" dirty="0" err="1">
                <a:latin typeface="Arial" panose="020B0604020202020204" pitchFamily="34" charset="0"/>
                <a:ea typeface="ＭＳ Ｐゴシック" pitchFamily="34" charset="-128"/>
                <a:cs typeface="Arial" panose="020B0604020202020204" pitchFamily="34" charset="0"/>
              </a:rPr>
              <a:t>kuvend</a:t>
            </a:r>
            <a:r>
              <a:rPr lang="en-US" altLang="sq-AL" sz="2000" dirty="0">
                <a:latin typeface="Arial" panose="020B0604020202020204" pitchFamily="34" charset="0"/>
                <a:ea typeface="ＭＳ Ｐゴシック" pitchFamily="34" charset="-128"/>
                <a:cs typeface="Arial" panose="020B0604020202020204" pitchFamily="34" charset="0"/>
              </a:rPr>
              <a:t> , </a:t>
            </a:r>
            <a:r>
              <a:rPr lang="en-US" altLang="sq-AL" sz="2000" dirty="0" err="1">
                <a:latin typeface="Arial" panose="020B0604020202020204" pitchFamily="34" charset="0"/>
                <a:ea typeface="ＭＳ Ｐゴシック" pitchFamily="34" charset="-128"/>
                <a:cs typeface="Arial" panose="020B0604020202020204" pitchFamily="34" charset="0"/>
              </a:rPr>
              <a:t>Raportin</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vjetor</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mbi</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ecurite</a:t>
            </a:r>
            <a:r>
              <a:rPr lang="en-US" altLang="sq-AL" sz="2000" dirty="0">
                <a:latin typeface="Arial" panose="020B0604020202020204" pitchFamily="34" charset="0"/>
                <a:ea typeface="ＭＳ Ｐゴシック" pitchFamily="34" charset="-128"/>
                <a:cs typeface="Arial" panose="020B0604020202020204" pitchFamily="34" charset="0"/>
              </a:rPr>
              <a:t> e </a:t>
            </a:r>
            <a:r>
              <a:rPr lang="en-US" altLang="sq-AL" sz="2000" dirty="0" err="1">
                <a:latin typeface="Arial" panose="020B0604020202020204" pitchFamily="34" charset="0"/>
                <a:ea typeface="ＭＳ Ｐゴシック" pitchFamily="34" charset="-128"/>
                <a:cs typeface="Arial" panose="020B0604020202020204" pitchFamily="34" charset="0"/>
              </a:rPr>
              <a:t>ankesave</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të</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err="1">
                <a:latin typeface="Arial" panose="020B0604020202020204" pitchFamily="34" charset="0"/>
                <a:ea typeface="ＭＳ Ｐゴシック" pitchFamily="34" charset="-128"/>
                <a:cs typeface="Arial" panose="020B0604020202020204" pitchFamily="34" charset="0"/>
              </a:rPr>
              <a:t>prokurimit</a:t>
            </a:r>
            <a:r>
              <a:rPr lang="en-US"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smtClean="0">
                <a:latin typeface="Arial" panose="020B0604020202020204" pitchFamily="34" charset="0"/>
                <a:ea typeface="ＭＳ Ｐゴシック" pitchFamily="34" charset="-128"/>
                <a:cs typeface="Arial" panose="020B0604020202020204" pitchFamily="34" charset="0"/>
              </a:rPr>
              <a:t>.</a:t>
            </a:r>
          </a:p>
          <a:p>
            <a:pPr>
              <a:buFont typeface="Wingdings" panose="05000000000000000000" pitchFamily="2" charset="2"/>
              <a:buChar char="§"/>
            </a:pPr>
            <a:endParaRPr lang="en-US" altLang="sq-AL" sz="2000" dirty="0">
              <a:latin typeface="Arial" panose="020B0604020202020204" pitchFamily="34" charset="0"/>
              <a:ea typeface="ＭＳ Ｐゴシック" pitchFamily="34" charset="-128"/>
              <a:cs typeface="Arial" panose="020B0604020202020204" pitchFamily="34" charset="0"/>
            </a:endParaRPr>
          </a:p>
          <a:p>
            <a:pPr>
              <a:buFont typeface="Wingdings" panose="05000000000000000000" pitchFamily="2" charset="2"/>
              <a:buChar char="§"/>
            </a:pPr>
            <a:r>
              <a:rPr lang="sq-AL" altLang="sq-AL" sz="2000" dirty="0">
                <a:latin typeface="Arial" panose="020B0604020202020204" pitchFamily="34" charset="0"/>
                <a:ea typeface="ＭＳ Ｐゴシック" pitchFamily="34" charset="-128"/>
                <a:cs typeface="Arial" panose="020B0604020202020204" pitchFamily="34" charset="0"/>
              </a:rPr>
              <a:t>Vendimet e OSHP-se janë </a:t>
            </a:r>
            <a:r>
              <a:rPr lang="sq-AL" altLang="sq-AL" sz="2000" dirty="0" smtClean="0">
                <a:latin typeface="Arial" panose="020B0604020202020204" pitchFamily="34" charset="0"/>
                <a:ea typeface="ＭＳ Ｐゴシック" pitchFamily="34" charset="-128"/>
                <a:cs typeface="Arial" panose="020B0604020202020204" pitchFamily="34" charset="0"/>
              </a:rPr>
              <a:t>te </a:t>
            </a:r>
            <a:r>
              <a:rPr lang="en-US" altLang="sq-AL" sz="2000" dirty="0" err="1" smtClean="0">
                <a:latin typeface="Arial" panose="020B0604020202020204" pitchFamily="34" charset="0"/>
                <a:ea typeface="ＭＳ Ｐゴシック" pitchFamily="34" charset="-128"/>
                <a:cs typeface="Arial" panose="020B0604020202020204" pitchFamily="34" charset="0"/>
              </a:rPr>
              <a:t>atakuara</a:t>
            </a:r>
            <a:r>
              <a:rPr lang="en-US" altLang="sq-AL" sz="2000" dirty="0" smtClean="0">
                <a:latin typeface="Arial" panose="020B0604020202020204" pitchFamily="34" charset="0"/>
                <a:ea typeface="ＭＳ Ｐゴシック" pitchFamily="34" charset="-128"/>
                <a:cs typeface="Arial" panose="020B0604020202020204" pitchFamily="34" charset="0"/>
              </a:rPr>
              <a:t> </a:t>
            </a:r>
            <a:r>
              <a:rPr lang="sq-AL" altLang="sq-AL" sz="2000" dirty="0" smtClean="0">
                <a:latin typeface="Arial" panose="020B0604020202020204" pitchFamily="34" charset="0"/>
                <a:ea typeface="ＭＳ Ｐゴシック" pitchFamily="34" charset="-128"/>
                <a:cs typeface="Arial" panose="020B0604020202020204" pitchFamily="34" charset="0"/>
              </a:rPr>
              <a:t>nga </a:t>
            </a:r>
            <a:r>
              <a:rPr lang="en-US" altLang="sq-AL" sz="2000" dirty="0">
                <a:latin typeface="Arial" panose="020B0604020202020204" pitchFamily="34" charset="0"/>
                <a:ea typeface="ＭＳ Ｐゴシック" pitchFamily="34" charset="-128"/>
                <a:cs typeface="Arial" panose="020B0604020202020204" pitchFamily="34" charset="0"/>
              </a:rPr>
              <a:t>G</a:t>
            </a:r>
            <a:r>
              <a:rPr lang="sq-AL" altLang="sq-AL" sz="2000" dirty="0" err="1">
                <a:latin typeface="Arial" panose="020B0604020202020204" pitchFamily="34" charset="0"/>
                <a:ea typeface="ＭＳ Ｐゴシック" pitchFamily="34" charset="-128"/>
                <a:cs typeface="Arial" panose="020B0604020202020204" pitchFamily="34" charset="0"/>
              </a:rPr>
              <a:t>jykata</a:t>
            </a:r>
            <a:r>
              <a:rPr lang="sq-AL" altLang="sq-AL" sz="2000" dirty="0">
                <a:latin typeface="Arial" panose="020B0604020202020204" pitchFamily="34" charset="0"/>
                <a:ea typeface="ＭＳ Ｐゴシック" pitchFamily="34" charset="-128"/>
                <a:cs typeface="Arial" panose="020B0604020202020204" pitchFamily="34" charset="0"/>
              </a:rPr>
              <a:t> </a:t>
            </a:r>
            <a:r>
              <a:rPr lang="en-US" altLang="sq-AL" sz="2000" dirty="0">
                <a:latin typeface="Arial" panose="020B0604020202020204" pitchFamily="34" charset="0"/>
                <a:ea typeface="ＭＳ Ｐゴシック" pitchFamily="34" charset="-128"/>
                <a:cs typeface="Arial" panose="020B0604020202020204" pitchFamily="34" charset="0"/>
              </a:rPr>
              <a:t>.</a:t>
            </a:r>
          </a:p>
          <a:p>
            <a:pPr>
              <a:buNone/>
            </a:pPr>
            <a:endParaRPr lang="en-US" altLang="sq-AL" sz="1800" dirty="0">
              <a:latin typeface="Sylfaen" panose="010A0502050306030303" pitchFamily="18" charset="0"/>
              <a:ea typeface="ＭＳ Ｐゴシック" pitchFamily="34" charset="-128"/>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4125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304800"/>
            <a:ext cx="7772400" cy="609600"/>
          </a:xfrm>
        </p:spPr>
        <p:txBody>
          <a:bodyPr>
            <a:normAutofit/>
          </a:bodyPr>
          <a:lstStyle/>
          <a:p>
            <a:pPr>
              <a:defRPr/>
            </a:pPr>
            <a:r>
              <a:rPr lang="sq-AL" altLang="en-US" sz="2000" i="1" dirty="0" smtClean="0">
                <a:latin typeface="+mn-lt"/>
              </a:rPr>
              <a:t> </a:t>
            </a:r>
            <a:r>
              <a:rPr lang="sq-AL" sz="2000" b="1" dirty="0">
                <a:solidFill>
                  <a:srgbClr val="FF0000"/>
                </a:solidFill>
                <a:latin typeface="Arial" panose="020B0604020202020204" pitchFamily="34" charset="0"/>
                <a:cs typeface="Arial" panose="020B0604020202020204" pitchFamily="34" charset="0"/>
              </a:rPr>
              <a:t>Agjencia Qendrore e Prokurimit (AQP)</a:t>
            </a:r>
            <a:endParaRPr lang="en-US" altLang="en-US" sz="2000" dirty="0" smtClean="0">
              <a:latin typeface="+mn-lt"/>
            </a:endParaRPr>
          </a:p>
        </p:txBody>
      </p:sp>
      <p:sp>
        <p:nvSpPr>
          <p:cNvPr id="35843" name="Content Placeholder 2"/>
          <p:cNvSpPr>
            <a:spLocks noGrp="1"/>
          </p:cNvSpPr>
          <p:nvPr>
            <p:ph idx="1"/>
          </p:nvPr>
        </p:nvSpPr>
        <p:spPr>
          <a:xfrm>
            <a:off x="152400" y="914400"/>
            <a:ext cx="8763000" cy="5867400"/>
          </a:xfrm>
        </p:spPr>
        <p:txBody>
          <a:bodyPr>
            <a:normAutofit/>
          </a:bodyPr>
          <a:lstStyle/>
          <a:p>
            <a:pPr algn="just"/>
            <a:r>
              <a:rPr lang="sq-AL" altLang="en-US" sz="2000" b="1" dirty="0" smtClean="0">
                <a:latin typeface="Arial" panose="020B0604020202020204" pitchFamily="34" charset="0"/>
                <a:cs typeface="Arial" panose="020B0604020202020204" pitchFamily="34" charset="0"/>
              </a:rPr>
              <a:t>AQP</a:t>
            </a:r>
            <a:r>
              <a:rPr lang="sq-AL" altLang="en-US" sz="2000" dirty="0" smtClean="0">
                <a:latin typeface="Arial" panose="020B0604020202020204" pitchFamily="34" charset="0"/>
                <a:cs typeface="Arial" panose="020B0604020202020204" pitchFamily="34" charset="0"/>
              </a:rPr>
              <a:t> do të shqyrtoj dhe identifikoj </a:t>
            </a:r>
            <a:r>
              <a:rPr lang="sq-AL" altLang="en-US" sz="2000" b="1" dirty="0" smtClean="0">
                <a:latin typeface="Arial" panose="020B0604020202020204" pitchFamily="34" charset="0"/>
                <a:cs typeface="Arial" panose="020B0604020202020204" pitchFamily="34" charset="0"/>
              </a:rPr>
              <a:t>artikujt e përdorimit të zakonshëm për prokurim përmes procedurës së centralizuar të prokurimit në emër të AK-ve </a:t>
            </a:r>
            <a:r>
              <a:rPr lang="sq-AL" altLang="en-US" sz="2000" dirty="0" smtClean="0">
                <a:latin typeface="Arial" panose="020B0604020202020204" pitchFamily="34" charset="0"/>
                <a:cs typeface="Arial" panose="020B0604020202020204" pitchFamily="34" charset="0"/>
              </a:rPr>
              <a:t>dhe do të dorëzoj listën te Ministri i Ministrisë së Financave</a:t>
            </a:r>
            <a:r>
              <a:rPr lang="en-US" altLang="en-US" sz="2000" dirty="0" smtClean="0">
                <a:latin typeface="Arial" panose="020B0604020202020204" pitchFamily="34" charset="0"/>
                <a:cs typeface="Arial" panose="020B0604020202020204" pitchFamily="34" charset="0"/>
              </a:rPr>
              <a:t>.</a:t>
            </a:r>
          </a:p>
          <a:p>
            <a:pPr algn="just"/>
            <a:r>
              <a:rPr lang="sq-AL" altLang="en-US" sz="2000" dirty="0" smtClean="0">
                <a:latin typeface="Arial" panose="020B0604020202020204" pitchFamily="34" charset="0"/>
                <a:cs typeface="Arial" panose="020B0604020202020204" pitchFamily="34" charset="0"/>
              </a:rPr>
              <a:t>Ministri i MeF do të dorëzoj listën në </a:t>
            </a:r>
            <a:r>
              <a:rPr lang="sq-AL" altLang="en-US" sz="2000" b="1" dirty="0" smtClean="0">
                <a:latin typeface="Arial" panose="020B0604020202020204" pitchFamily="34" charset="0"/>
                <a:cs typeface="Arial" panose="020B0604020202020204" pitchFamily="34" charset="0"/>
              </a:rPr>
              <a:t>Qeveri për aprovim</a:t>
            </a:r>
            <a:r>
              <a:rPr lang="sq-AL" altLang="en-US" sz="2000" dirty="0" smtClean="0">
                <a:latin typeface="Arial" panose="020B0604020202020204" pitchFamily="34" charset="0"/>
                <a:cs typeface="Arial" panose="020B0604020202020204" pitchFamily="34" charset="0"/>
              </a:rPr>
              <a:t>.</a:t>
            </a:r>
            <a:endParaRPr lang="en-US" altLang="en-US" sz="2000" dirty="0" smtClean="0">
              <a:latin typeface="Arial" panose="020B0604020202020204" pitchFamily="34" charset="0"/>
              <a:cs typeface="Arial" panose="020B0604020202020204" pitchFamily="34" charset="0"/>
            </a:endParaRPr>
          </a:p>
          <a:p>
            <a:pPr algn="just"/>
            <a:r>
              <a:rPr lang="sq-AL" altLang="en-US" sz="2000" dirty="0" smtClean="0">
                <a:latin typeface="Arial" panose="020B0604020202020204" pitchFamily="34" charset="0"/>
                <a:cs typeface="Arial" panose="020B0604020202020204" pitchFamily="34" charset="0"/>
              </a:rPr>
              <a:t>Qeveria sipas propozimit nga MeF do të themeloj brenda datës </a:t>
            </a:r>
            <a:r>
              <a:rPr lang="sq-AL" altLang="en-US" sz="2000" b="1" dirty="0" smtClean="0">
                <a:solidFill>
                  <a:srgbClr val="FF0000"/>
                </a:solidFill>
                <a:latin typeface="Arial" panose="020B0604020202020204" pitchFamily="34" charset="0"/>
                <a:cs typeface="Arial" panose="020B0604020202020204" pitchFamily="34" charset="0"/>
              </a:rPr>
              <a:t>31 janar të çdo viti </a:t>
            </a:r>
            <a:r>
              <a:rPr lang="sq-AL" altLang="en-US" sz="2000" dirty="0" smtClean="0">
                <a:latin typeface="Arial" panose="020B0604020202020204" pitchFamily="34" charset="0"/>
                <a:cs typeface="Arial" panose="020B0604020202020204" pitchFamily="34" charset="0"/>
              </a:rPr>
              <a:t>një </a:t>
            </a:r>
            <a:r>
              <a:rPr lang="sq-AL" altLang="en-US" sz="2000" b="1" dirty="0" smtClean="0">
                <a:latin typeface="Arial" panose="020B0604020202020204" pitchFamily="34" charset="0"/>
                <a:cs typeface="Arial" panose="020B0604020202020204" pitchFamily="34" charset="0"/>
              </a:rPr>
              <a:t>listë të mallrave ose të artikujve, punëve </a:t>
            </a:r>
            <a:r>
              <a:rPr lang="sq-AL" altLang="en-US" sz="2000" dirty="0" smtClean="0">
                <a:latin typeface="Arial" panose="020B0604020202020204" pitchFamily="34" charset="0"/>
                <a:cs typeface="Arial" panose="020B0604020202020204" pitchFamily="34" charset="0"/>
              </a:rPr>
              <a:t>ose </a:t>
            </a:r>
            <a:r>
              <a:rPr lang="sq-AL" altLang="en-US" sz="2000" b="1" dirty="0" smtClean="0">
                <a:latin typeface="Arial" panose="020B0604020202020204" pitchFamily="34" charset="0"/>
                <a:cs typeface="Arial" panose="020B0604020202020204" pitchFamily="34" charset="0"/>
              </a:rPr>
              <a:t>shërbimeve te përdorimit te përbashkët  </a:t>
            </a:r>
            <a:r>
              <a:rPr lang="sq-AL" altLang="en-US" sz="2000" dirty="0" smtClean="0">
                <a:latin typeface="Arial" panose="020B0604020202020204" pitchFamily="34" charset="0"/>
                <a:cs typeface="Arial" panose="020B0604020202020204" pitchFamily="34" charset="0"/>
              </a:rPr>
              <a:t>që do të shpërblehen nga AQP-ja</a:t>
            </a:r>
            <a:r>
              <a:rPr lang="en-US" altLang="en-US" sz="2000" dirty="0" smtClean="0">
                <a:latin typeface="Arial" panose="020B0604020202020204" pitchFamily="34" charset="0"/>
                <a:cs typeface="Arial" panose="020B0604020202020204" pitchFamily="34" charset="0"/>
              </a:rPr>
              <a:t>.</a:t>
            </a:r>
          </a:p>
          <a:p>
            <a:pPr algn="just"/>
            <a:r>
              <a:rPr lang="sq-AL" altLang="sq-AL" sz="2000" dirty="0">
                <a:latin typeface="Arial" panose="020B0604020202020204" pitchFamily="34" charset="0"/>
                <a:cs typeface="Arial" panose="020B0604020202020204" pitchFamily="34" charset="0"/>
              </a:rPr>
              <a:t>Për këta artikuj, pune apo shërbime autoriteti kontraktues </a:t>
            </a:r>
            <a:r>
              <a:rPr lang="sq-AL" altLang="sq-AL" sz="2000" b="1" dirty="0">
                <a:latin typeface="Arial" panose="020B0604020202020204" pitchFamily="34" charset="0"/>
                <a:cs typeface="Arial" panose="020B0604020202020204" pitchFamily="34" charset="0"/>
              </a:rPr>
              <a:t>nuk do të udhëheq ndonjë aktivitet të pavarur të prokurimit.</a:t>
            </a:r>
            <a:endParaRPr lang="en-US" altLang="sq-AL" sz="2000" b="1" dirty="0">
              <a:latin typeface="Arial" panose="020B0604020202020204" pitchFamily="34" charset="0"/>
              <a:cs typeface="Arial" panose="020B0604020202020204" pitchFamily="34" charset="0"/>
            </a:endParaRPr>
          </a:p>
          <a:p>
            <a:pPr algn="just"/>
            <a:r>
              <a:rPr lang="sq-AL" altLang="sq-AL" sz="2000" dirty="0" smtClean="0">
                <a:latin typeface="Arial" panose="020B0604020202020204" pitchFamily="34" charset="0"/>
                <a:cs typeface="Arial" panose="020B0604020202020204" pitchFamily="34" charset="0"/>
              </a:rPr>
              <a:t>Të gjitha kontratat e nënshkruara  nga AQP përmes procedurave të centralizuara të prokurimit janë të obligueshme për të gjitha AK-të, pjesë te UA miratuar nga Qeveria .</a:t>
            </a:r>
            <a:endParaRPr lang="en-US" altLang="sq-AL" sz="2000" dirty="0" smtClean="0">
              <a:latin typeface="Arial" panose="020B0604020202020204" pitchFamily="34" charset="0"/>
              <a:cs typeface="Arial" panose="020B0604020202020204" pitchFamily="34" charset="0"/>
            </a:endParaRPr>
          </a:p>
          <a:p>
            <a:r>
              <a:rPr lang="sq-AL" altLang="sq-AL" sz="2000" dirty="0" smtClean="0">
                <a:latin typeface="Arial" panose="020B0604020202020204" pitchFamily="34" charset="0"/>
                <a:cs typeface="Arial" panose="020B0604020202020204" pitchFamily="34" charset="0"/>
              </a:rPr>
              <a:t>Çdo </a:t>
            </a:r>
            <a:r>
              <a:rPr lang="sq-AL" altLang="sq-AL" sz="2000" dirty="0">
                <a:latin typeface="Arial" panose="020B0604020202020204" pitchFamily="34" charset="0"/>
                <a:cs typeface="Arial" panose="020B0604020202020204" pitchFamily="34" charset="0"/>
              </a:rPr>
              <a:t>kontratë e lidhur në shkelje të këtij paragrafi do të deklarohet si e </a:t>
            </a:r>
            <a:r>
              <a:rPr lang="sq-AL" altLang="sq-AL" sz="2000" b="1" dirty="0">
                <a:latin typeface="Arial" panose="020B0604020202020204" pitchFamily="34" charset="0"/>
                <a:cs typeface="Arial" panose="020B0604020202020204" pitchFamily="34" charset="0"/>
              </a:rPr>
              <a:t>pavlefshme. </a:t>
            </a:r>
            <a:endParaRPr lang="en-US" altLang="sq-AL" sz="2000" b="1" dirty="0">
              <a:latin typeface="Arial" panose="020B0604020202020204" pitchFamily="34" charset="0"/>
              <a:cs typeface="Arial" panose="020B0604020202020204" pitchFamily="34" charset="0"/>
            </a:endParaRPr>
          </a:p>
          <a:p>
            <a:pPr algn="just"/>
            <a:endParaRPr lang="en-US" altLang="en-US" sz="2000" dirty="0" smtClean="0"/>
          </a:p>
        </p:txBody>
      </p:sp>
    </p:spTree>
    <p:extLst>
      <p:ext uri="{BB962C8B-B14F-4D97-AF65-F5344CB8AC3E}">
        <p14:creationId xmlns:p14="http://schemas.microsoft.com/office/powerpoint/2010/main" val="2676652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914400" y="211016"/>
            <a:ext cx="6934200" cy="70338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Agjencia Qendrore e Prokurimit (AQP) ( nenet </a:t>
            </a:r>
            <a:r>
              <a:rPr lang="sq-AL" sz="2000" b="1" dirty="0" smtClean="0">
                <a:solidFill>
                  <a:srgbClr val="FF0000"/>
                </a:solidFill>
                <a:latin typeface="Arial" panose="020B0604020202020204" pitchFamily="34" charset="0"/>
                <a:cs typeface="Arial" panose="020B0604020202020204" pitchFamily="34" charset="0"/>
              </a:rPr>
              <a:t>9</a:t>
            </a:r>
            <a:r>
              <a:rPr lang="en-US" sz="2000" b="1" dirty="0" smtClean="0">
                <a:solidFill>
                  <a:srgbClr val="FF0000"/>
                </a:solidFill>
                <a:latin typeface="Arial" panose="020B0604020202020204" pitchFamily="34" charset="0"/>
                <a:cs typeface="Arial" panose="020B0604020202020204" pitchFamily="34" charset="0"/>
              </a:rPr>
              <a:t>5</a:t>
            </a:r>
            <a:r>
              <a:rPr lang="sq-AL" sz="2000" b="1" dirty="0" smtClean="0">
                <a:solidFill>
                  <a:srgbClr val="FF0000"/>
                </a:solidFill>
                <a:latin typeface="Arial" panose="020B0604020202020204" pitchFamily="34" charset="0"/>
                <a:cs typeface="Arial" panose="020B0604020202020204" pitchFamily="34" charset="0"/>
              </a:rPr>
              <a:t> </a:t>
            </a:r>
            <a:r>
              <a:rPr lang="sq-AL" sz="2000" b="1" dirty="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9</a:t>
            </a:r>
            <a:r>
              <a:rPr lang="en-US" sz="2000" b="1" dirty="0" smtClean="0">
                <a:solidFill>
                  <a:srgbClr val="FF0000"/>
                </a:solidFill>
                <a:latin typeface="Arial" panose="020B0604020202020204" pitchFamily="34" charset="0"/>
                <a:cs typeface="Arial" panose="020B0604020202020204" pitchFamily="34" charset="0"/>
              </a:rPr>
              <a:t>6</a:t>
            </a:r>
            <a:r>
              <a:rPr lang="sq-AL" sz="2000" b="1" dirty="0" smtClean="0">
                <a:solidFill>
                  <a:srgbClr val="FF0000"/>
                </a:solidFill>
                <a:latin typeface="Arial" panose="020B0604020202020204" pitchFamily="34" charset="0"/>
                <a:cs typeface="Arial" panose="020B0604020202020204" pitchFamily="34" charset="0"/>
              </a:rPr>
              <a:t>) </a:t>
            </a:r>
            <a:r>
              <a:rPr lang="en-US" sz="2000" b="1" dirty="0" smtClean="0">
                <a:solidFill>
                  <a:srgbClr val="FF0000"/>
                </a:solidFill>
                <a:latin typeface="Arial" panose="020B0604020202020204" pitchFamily="34" charset="0"/>
                <a:cs typeface="Arial" panose="020B0604020202020204" pitchFamily="34" charset="0"/>
              </a:rPr>
              <a:t> </a:t>
            </a:r>
            <a:endParaRPr lang="en-US" sz="2000"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0" y="1219201"/>
            <a:ext cx="8839200" cy="56387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algn="just"/>
            <a:r>
              <a:rPr lang="sq-AL" sz="2000" b="1" dirty="0">
                <a:latin typeface="Arial" panose="020B0604020202020204" pitchFamily="34" charset="0"/>
                <a:cs typeface="Arial" panose="020B0604020202020204" pitchFamily="34" charset="0"/>
              </a:rPr>
              <a:t>Pra ka përgjegjësinë dhe autorizimin që : </a:t>
            </a:r>
            <a:endParaRPr lang="en-US" sz="2000" b="1" dirty="0" smtClean="0">
              <a:latin typeface="Arial" panose="020B0604020202020204" pitchFamily="34" charset="0"/>
              <a:cs typeface="Arial" panose="020B0604020202020204" pitchFamily="34" charset="0"/>
            </a:endParaRPr>
          </a:p>
          <a:p>
            <a:pPr marL="0" indent="0" algn="just">
              <a:buNone/>
            </a:pPr>
            <a:endParaRPr lang="en-US" sz="2000" b="1" dirty="0" smtClean="0">
              <a:latin typeface="Arial" panose="020B0604020202020204" pitchFamily="34" charset="0"/>
              <a:cs typeface="Arial" panose="020B0604020202020204" pitchFamily="34" charset="0"/>
            </a:endParaRPr>
          </a:p>
          <a:p>
            <a:pPr lvl="0"/>
            <a:r>
              <a:rPr lang="en-US" sz="2000" dirty="0" err="1" smtClean="0">
                <a:latin typeface="Arial" panose="020B0604020202020204" pitchFamily="34" charset="0"/>
                <a:cs typeface="Arial" panose="020B0604020202020204" pitchFamily="34" charset="0"/>
              </a:rPr>
              <a:t>Për</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qëllime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ekonomizimit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të</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aktiviteteve</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të</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prokurimit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Qeveria</a:t>
            </a:r>
            <a:r>
              <a:rPr lang="en-US" sz="2000" dirty="0">
                <a:latin typeface="Arial" panose="020B0604020202020204" pitchFamily="34" charset="0"/>
                <a:cs typeface="Arial" panose="020B0604020202020204" pitchFamily="34" charset="0"/>
              </a:rPr>
              <a:t> e </a:t>
            </a:r>
            <a:r>
              <a:rPr lang="en-US" sz="2000" dirty="0" err="1">
                <a:latin typeface="Arial" panose="020B0604020202020204" pitchFamily="34" charset="0"/>
                <a:cs typeface="Arial" panose="020B0604020202020204" pitchFamily="34" charset="0"/>
              </a:rPr>
              <a:t>Republikës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Kosovës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dhe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Ministritë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përkatëse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kryejnë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procedurat</a:t>
            </a:r>
            <a:r>
              <a:rPr lang="en-US" sz="2000" dirty="0">
                <a:latin typeface="Arial" panose="020B0604020202020204" pitchFamily="34" charset="0"/>
                <a:cs typeface="Arial" panose="020B0604020202020204" pitchFamily="34" charset="0"/>
              </a:rPr>
              <a:t> e </a:t>
            </a:r>
            <a:r>
              <a:rPr lang="en-US" sz="2000" dirty="0" err="1">
                <a:latin typeface="Arial" panose="020B0604020202020204" pitchFamily="34" charset="0"/>
                <a:cs typeface="Arial" panose="020B0604020202020204" pitchFamily="34" charset="0"/>
              </a:rPr>
              <a:t>prokurimit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Agjencive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përgjigjen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atyre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cilat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kanë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pak</a:t>
            </a:r>
            <a:r>
              <a:rPr lang="en-US" sz="2000" dirty="0">
                <a:latin typeface="Arial" panose="020B0604020202020204" pitchFamily="34" charset="0"/>
                <a:cs typeface="Arial" panose="020B0604020202020204" pitchFamily="34" charset="0"/>
              </a:rPr>
              <a:t> se 50 (</a:t>
            </a:r>
            <a:r>
              <a:rPr lang="en-US" sz="2000" dirty="0" err="1">
                <a:latin typeface="Arial" panose="020B0604020202020204" pitchFamily="34" charset="0"/>
                <a:cs typeface="Arial" panose="020B0604020202020204" pitchFamily="34" charset="0"/>
              </a:rPr>
              <a:t>pesëdhjetë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punonjës</a:t>
            </a:r>
            <a:r>
              <a:rPr lang="en-US" sz="2000" dirty="0">
                <a:latin typeface="Arial" panose="020B0604020202020204" pitchFamily="34" charset="0"/>
                <a:cs typeface="Arial" panose="020B0604020202020204" pitchFamily="34" charset="0"/>
              </a:rPr>
              <a:t>.</a:t>
            </a:r>
            <a:endParaRPr lang="sq-AL" sz="2000" dirty="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Për</a:t>
            </a:r>
            <a:r>
              <a:rPr lang="en-US" sz="2000" dirty="0" smtClean="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Agjencitë</a:t>
            </a:r>
            <a:r>
              <a:rPr lang="en-US" sz="2000" b="1" dirty="0">
                <a:latin typeface="Arial" panose="020B0604020202020204" pitchFamily="34" charset="0"/>
                <a:cs typeface="Arial" panose="020B0604020202020204" pitchFamily="34" charset="0"/>
              </a:rPr>
              <a:t> e </a:t>
            </a:r>
            <a:r>
              <a:rPr lang="en-US" sz="2000" b="1" dirty="0" err="1">
                <a:latin typeface="Arial" panose="020B0604020202020204" pitchFamily="34" charset="0"/>
                <a:cs typeface="Arial" panose="020B0604020202020204" pitchFamily="34" charset="0"/>
              </a:rPr>
              <a:t>Pavarura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të</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cilat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përgjigjen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Kuvendit</a:t>
            </a:r>
            <a:r>
              <a:rPr lang="en-US" sz="2000" b="1"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republikës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Kosovës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kanë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pak</a:t>
            </a:r>
            <a:r>
              <a:rPr lang="en-US" sz="2000" dirty="0">
                <a:latin typeface="Arial" panose="020B0604020202020204" pitchFamily="34" charset="0"/>
                <a:cs typeface="Arial" panose="020B0604020202020204" pitchFamily="34" charset="0"/>
              </a:rPr>
              <a:t> se 50 (</a:t>
            </a:r>
            <a:r>
              <a:rPr lang="en-US" sz="2000" dirty="0" err="1">
                <a:latin typeface="Arial" panose="020B0604020202020204" pitchFamily="34" charset="0"/>
                <a:cs typeface="Arial" panose="020B0604020202020204" pitchFamily="34" charset="0"/>
              </a:rPr>
              <a:t>pesëdhjetë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punonjës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procedurat</a:t>
            </a:r>
            <a:r>
              <a:rPr lang="en-US" sz="2000" dirty="0">
                <a:latin typeface="Arial" panose="020B0604020202020204" pitchFamily="34" charset="0"/>
                <a:cs typeface="Arial" panose="020B0604020202020204" pitchFamily="34" charset="0"/>
              </a:rPr>
              <a:t> e </a:t>
            </a:r>
            <a:r>
              <a:rPr lang="en-US" sz="2000" dirty="0" err="1">
                <a:latin typeface="Arial" panose="020B0604020202020204" pitchFamily="34" charset="0"/>
                <a:cs typeface="Arial" panose="020B0604020202020204" pitchFamily="34" charset="0"/>
              </a:rPr>
              <a:t>prokurimit</a:t>
            </a:r>
            <a:r>
              <a:rPr lang="en-US" sz="2000" dirty="0">
                <a:latin typeface="Arial" panose="020B0604020202020204" pitchFamily="34" charset="0"/>
                <a:cs typeface="Arial" panose="020B0604020202020204" pitchFamily="34" charset="0"/>
              </a:rPr>
              <a:t> I </a:t>
            </a:r>
            <a:r>
              <a:rPr lang="en-US" sz="2000" dirty="0" err="1">
                <a:latin typeface="Arial" panose="020B0604020202020204" pitchFamily="34" charset="0"/>
                <a:cs typeface="Arial" panose="020B0604020202020204" pitchFamily="34" charset="0"/>
              </a:rPr>
              <a:t>kryen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Agjencia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Qendrore</a:t>
            </a:r>
            <a:r>
              <a:rPr lang="en-US" sz="2000" dirty="0">
                <a:latin typeface="Arial" panose="020B0604020202020204" pitchFamily="34" charset="0"/>
                <a:cs typeface="Arial" panose="020B0604020202020204" pitchFamily="34" charset="0"/>
              </a:rPr>
              <a:t> e </a:t>
            </a:r>
            <a:r>
              <a:rPr lang="en-US" sz="2000" dirty="0" err="1">
                <a:latin typeface="Arial" panose="020B0604020202020204" pitchFamily="34" charset="0"/>
                <a:cs typeface="Arial" panose="020B0604020202020204" pitchFamily="34" charset="0"/>
              </a:rPr>
              <a:t>Prokurimit</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lvl="0" algn="just"/>
            <a:r>
              <a:rPr lang="sq-AL" sz="2000" i="1" dirty="0" smtClean="0">
                <a:latin typeface="Arial" panose="020B0604020202020204" pitchFamily="34" charset="0"/>
                <a:cs typeface="Arial" panose="020B0604020202020204" pitchFamily="34" charset="0"/>
              </a:rPr>
              <a:t>nëse </a:t>
            </a:r>
            <a:r>
              <a:rPr lang="sq-AL" sz="2000" i="1" dirty="0">
                <a:latin typeface="Arial" panose="020B0604020202020204" pitchFamily="34" charset="0"/>
                <a:cs typeface="Arial" panose="020B0604020202020204" pitchFamily="34" charset="0"/>
              </a:rPr>
              <a:t>kërkohet, </a:t>
            </a:r>
            <a:r>
              <a:rPr lang="sq-AL" sz="2000" b="1" dirty="0">
                <a:latin typeface="Arial" panose="020B0604020202020204" pitchFamily="34" charset="0"/>
                <a:cs typeface="Arial" panose="020B0604020202020204" pitchFamily="34" charset="0"/>
              </a:rPr>
              <a:t>udhëheq aktivitetin e prokurimit në emër të AK </a:t>
            </a:r>
            <a:endParaRPr lang="en-US" sz="2000" dirty="0">
              <a:latin typeface="Arial" panose="020B0604020202020204" pitchFamily="34" charset="0"/>
              <a:cs typeface="Arial" panose="020B0604020202020204" pitchFamily="34" charset="0"/>
            </a:endParaRPr>
          </a:p>
          <a:p>
            <a:pPr lvl="0" algn="just"/>
            <a:r>
              <a:rPr lang="sq-AL" sz="2000" i="1" dirty="0">
                <a:latin typeface="Arial" panose="020B0604020202020204" pitchFamily="34" charset="0"/>
                <a:cs typeface="Arial" panose="020B0604020202020204" pitchFamily="34" charset="0"/>
              </a:rPr>
              <a:t>nëse kërkohet, </a:t>
            </a:r>
            <a:r>
              <a:rPr lang="sq-AL" sz="2000" b="1" dirty="0">
                <a:latin typeface="Arial" panose="020B0604020202020204" pitchFamily="34" charset="0"/>
                <a:cs typeface="Arial" panose="020B0604020202020204" pitchFamily="34" charset="0"/>
              </a:rPr>
              <a:t>të ndihmojë një AK </a:t>
            </a:r>
            <a:r>
              <a:rPr lang="sq-AL" sz="2000" dirty="0">
                <a:latin typeface="Arial" panose="020B0604020202020204" pitchFamily="34" charset="0"/>
                <a:cs typeface="Arial" panose="020B0604020202020204" pitchFamily="34" charset="0"/>
              </a:rPr>
              <a:t>në ushtrimin e aktivitetit të prokurimit që kryhet nga ky autoritet kontraktues</a:t>
            </a:r>
          </a:p>
        </p:txBody>
      </p:sp>
    </p:spTree>
    <p:extLst>
      <p:ext uri="{BB962C8B-B14F-4D97-AF65-F5344CB8AC3E}">
        <p14:creationId xmlns:p14="http://schemas.microsoft.com/office/powerpoint/2010/main" val="481820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err="1" smtClean="0">
                <a:latin typeface="Arial" panose="020B0604020202020204" pitchFamily="34" charset="0"/>
                <a:cs typeface="Arial" panose="020B0604020202020204" pitchFamily="34" charset="0"/>
              </a:rPr>
              <a:t>Ndryshimet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dhe</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plotesimet</a:t>
            </a:r>
            <a:r>
              <a:rPr lang="en-GB" sz="2000" b="1" dirty="0" smtClean="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56015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b="1" dirty="0" err="1"/>
              <a:t>Ligji</a:t>
            </a:r>
            <a:r>
              <a:rPr lang="en-US" sz="2000" b="1" dirty="0"/>
              <a:t> </a:t>
            </a:r>
            <a:r>
              <a:rPr lang="en-US" sz="2000" b="1" dirty="0" err="1"/>
              <a:t>Nr</a:t>
            </a:r>
            <a:r>
              <a:rPr lang="en-US" sz="2000" b="1" dirty="0"/>
              <a:t>. 04/L-042  </a:t>
            </a:r>
            <a:r>
              <a:rPr lang="en-US" sz="2000" b="1" dirty="0" err="1"/>
              <a:t>i</a:t>
            </a:r>
            <a:r>
              <a:rPr lang="en-US" sz="2000" b="1" dirty="0"/>
              <a:t> </a:t>
            </a:r>
            <a:r>
              <a:rPr lang="en-US" sz="2000" b="1" dirty="0" err="1"/>
              <a:t>ndryshuar</a:t>
            </a:r>
            <a:r>
              <a:rPr lang="en-US" sz="2000" b="1" dirty="0"/>
              <a:t> </a:t>
            </a:r>
            <a:r>
              <a:rPr lang="en-US" sz="2000" b="1" dirty="0" err="1"/>
              <a:t>dhe</a:t>
            </a:r>
            <a:r>
              <a:rPr lang="en-US" sz="2000" b="1" dirty="0"/>
              <a:t> </a:t>
            </a:r>
            <a:r>
              <a:rPr lang="en-US" sz="2000" b="1" dirty="0" err="1"/>
              <a:t>plotësuar</a:t>
            </a:r>
            <a:r>
              <a:rPr lang="en-US" sz="2000" b="1" dirty="0"/>
              <a:t> me </a:t>
            </a:r>
            <a:r>
              <a:rPr lang="en-US" sz="2000" b="1" dirty="0" err="1"/>
              <a:t>Lgjin</a:t>
            </a:r>
            <a:r>
              <a:rPr lang="en-US" sz="2000" b="1" dirty="0"/>
              <a:t> </a:t>
            </a:r>
            <a:r>
              <a:rPr lang="en-US" sz="2000" b="1" dirty="0" err="1"/>
              <a:t>Nr</a:t>
            </a:r>
            <a:r>
              <a:rPr lang="en-US" sz="2000" b="1" dirty="0"/>
              <a:t>. 04/L-237, </a:t>
            </a:r>
            <a:r>
              <a:rPr lang="en-US" sz="2000" b="1" dirty="0" err="1"/>
              <a:t>Ligjin</a:t>
            </a:r>
            <a:r>
              <a:rPr lang="en-US" sz="2000" b="1" dirty="0"/>
              <a:t> </a:t>
            </a:r>
            <a:r>
              <a:rPr lang="en-US" sz="2000" b="1" dirty="0" err="1"/>
              <a:t>Nr</a:t>
            </a:r>
            <a:r>
              <a:rPr lang="en-US" sz="2000" b="1" dirty="0"/>
              <a:t>. 05/L-068 </a:t>
            </a:r>
            <a:r>
              <a:rPr lang="en-US" sz="2000" b="1" dirty="0" err="1"/>
              <a:t>dhe</a:t>
            </a:r>
            <a:r>
              <a:rPr lang="en-US" sz="2000" b="1" dirty="0"/>
              <a:t> </a:t>
            </a:r>
            <a:r>
              <a:rPr lang="en-US" sz="2000" b="1" dirty="0" err="1"/>
              <a:t>Ligjin</a:t>
            </a:r>
            <a:r>
              <a:rPr lang="en-US" sz="2000" b="1" dirty="0"/>
              <a:t> </a:t>
            </a:r>
            <a:r>
              <a:rPr lang="en-US" sz="2000" b="1" dirty="0" err="1"/>
              <a:t>Nr</a:t>
            </a:r>
            <a:r>
              <a:rPr lang="en-US" sz="2000" b="1" dirty="0"/>
              <a:t>. 05/L-092  (</a:t>
            </a:r>
            <a:r>
              <a:rPr lang="en-US" sz="2000" b="1" dirty="0" err="1"/>
              <a:t>Versioni</a:t>
            </a:r>
            <a:r>
              <a:rPr lang="en-US" sz="2000" b="1" dirty="0"/>
              <a:t> </a:t>
            </a:r>
            <a:r>
              <a:rPr lang="en-US" sz="2000" b="1" dirty="0" err="1"/>
              <a:t>i</a:t>
            </a:r>
            <a:r>
              <a:rPr lang="en-US" sz="2000" b="1" dirty="0"/>
              <a:t> </a:t>
            </a:r>
            <a:r>
              <a:rPr lang="en-US" sz="2000" b="1" dirty="0" err="1"/>
              <a:t>Konsoliduar</a:t>
            </a:r>
            <a:r>
              <a:rPr lang="en-US" sz="2000" b="1" dirty="0"/>
              <a:t>)</a:t>
            </a:r>
            <a:endParaRPr lang="sq-AL" sz="2000" dirty="0"/>
          </a:p>
          <a:p>
            <a:r>
              <a:rPr lang="sq-AL" sz="2000" dirty="0">
                <a:latin typeface="Arial" panose="020B0604020202020204" pitchFamily="34" charset="0"/>
                <a:cs typeface="Arial" panose="020B0604020202020204" pitchFamily="34" charset="0"/>
              </a:rPr>
              <a:t>Është në fuqi me datën </a:t>
            </a:r>
            <a:r>
              <a:rPr lang="sq-AL" sz="2000" dirty="0" smtClean="0">
                <a:latin typeface="Arial" panose="020B0604020202020204" pitchFamily="34" charset="0"/>
                <a:cs typeface="Arial" panose="020B0604020202020204" pitchFamily="34" charset="0"/>
              </a:rPr>
              <a:t>0</a:t>
            </a:r>
            <a:r>
              <a:rPr lang="sq-AL" sz="2000" b="1" dirty="0" smtClean="0">
                <a:latin typeface="Arial" panose="020B0604020202020204" pitchFamily="34" charset="0"/>
                <a:cs typeface="Arial" panose="020B0604020202020204" pitchFamily="34" charset="0"/>
              </a:rPr>
              <a:t>1.03.2016</a:t>
            </a:r>
            <a:r>
              <a:rPr lang="en-US" sz="2000" b="1" dirty="0" smtClean="0">
                <a:latin typeface="Arial" panose="020B0604020202020204" pitchFamily="34" charset="0"/>
                <a:cs typeface="Arial" panose="020B0604020202020204" pitchFamily="34" charset="0"/>
              </a:rPr>
              <a:t>.</a:t>
            </a:r>
            <a:endParaRPr lang="en-US" sz="2000" dirty="0"/>
          </a:p>
          <a:p>
            <a:endParaRPr lang="en-US" sz="2000" dirty="0" smtClean="0"/>
          </a:p>
          <a:p>
            <a:r>
              <a:rPr lang="en-US" sz="2000" dirty="0" err="1" smtClean="0">
                <a:solidFill>
                  <a:srgbClr val="FF0000"/>
                </a:solidFill>
              </a:rPr>
              <a:t>Ndryshimet</a:t>
            </a:r>
            <a:r>
              <a:rPr lang="en-US" sz="2000" dirty="0" smtClean="0">
                <a:solidFill>
                  <a:srgbClr val="FF0000"/>
                </a:solidFill>
              </a:rPr>
              <a:t> </a:t>
            </a:r>
            <a:r>
              <a:rPr lang="en-US" sz="2000" dirty="0" err="1" smtClean="0">
                <a:solidFill>
                  <a:srgbClr val="FF0000"/>
                </a:solidFill>
              </a:rPr>
              <a:t>qe</a:t>
            </a:r>
            <a:r>
              <a:rPr lang="en-US" sz="2000" dirty="0" smtClean="0">
                <a:solidFill>
                  <a:srgbClr val="FF0000"/>
                </a:solidFill>
              </a:rPr>
              <a:t> jane </a:t>
            </a:r>
            <a:r>
              <a:rPr lang="en-US" sz="2000" dirty="0" err="1" smtClean="0">
                <a:solidFill>
                  <a:srgbClr val="FF0000"/>
                </a:solidFill>
              </a:rPr>
              <a:t>bere</a:t>
            </a:r>
            <a:r>
              <a:rPr lang="en-US" sz="2000" dirty="0" smtClean="0">
                <a:solidFill>
                  <a:srgbClr val="FF0000"/>
                </a:solidFill>
              </a:rPr>
              <a:t> jane </a:t>
            </a:r>
            <a:r>
              <a:rPr lang="en-US" sz="2000" dirty="0" err="1" smtClean="0">
                <a:solidFill>
                  <a:srgbClr val="FF0000"/>
                </a:solidFill>
              </a:rPr>
              <a:t>te</a:t>
            </a:r>
            <a:r>
              <a:rPr lang="en-US" sz="2000" dirty="0" smtClean="0">
                <a:solidFill>
                  <a:srgbClr val="FF0000"/>
                </a:solidFill>
              </a:rPr>
              <a:t> </a:t>
            </a:r>
            <a:r>
              <a:rPr lang="en-US" sz="2000" dirty="0" err="1" smtClean="0">
                <a:solidFill>
                  <a:srgbClr val="FF0000"/>
                </a:solidFill>
              </a:rPr>
              <a:t>keto</a:t>
            </a:r>
            <a:r>
              <a:rPr lang="en-US" sz="2000" dirty="0" smtClean="0">
                <a:solidFill>
                  <a:srgbClr val="FF0000"/>
                </a:solidFill>
              </a:rPr>
              <a:t> </a:t>
            </a:r>
            <a:r>
              <a:rPr lang="en-US" sz="2000" dirty="0" err="1" smtClean="0">
                <a:solidFill>
                  <a:srgbClr val="FF0000"/>
                </a:solidFill>
              </a:rPr>
              <a:t>nene</a:t>
            </a:r>
            <a:r>
              <a:rPr lang="en-US" sz="2000" dirty="0" smtClean="0">
                <a:solidFill>
                  <a:srgbClr val="FF0000"/>
                </a:solidFill>
              </a:rPr>
              <a:t> : </a:t>
            </a:r>
          </a:p>
          <a:p>
            <a:endParaRPr lang="en-US" sz="2000" b="1" dirty="0" smtClean="0">
              <a:solidFill>
                <a:srgbClr val="FF0000"/>
              </a:solidFill>
              <a:latin typeface="Arial" panose="020B0604020202020204" pitchFamily="34" charset="0"/>
              <a:cs typeface="Arial" panose="020B0604020202020204" pitchFamily="34" charset="0"/>
            </a:endParaRPr>
          </a:p>
          <a:p>
            <a:r>
              <a:rPr lang="sq-AL" sz="2000" b="1" dirty="0" smtClean="0">
                <a:solidFill>
                  <a:srgbClr val="FF0000"/>
                </a:solidFill>
                <a:latin typeface="Arial" panose="020B0604020202020204" pitchFamily="34" charset="0"/>
                <a:cs typeface="Arial" panose="020B0604020202020204" pitchFamily="34" charset="0"/>
              </a:rPr>
              <a:t>Neni </a:t>
            </a:r>
            <a:r>
              <a:rPr lang="sq-AL" sz="2000" b="1" dirty="0">
                <a:solidFill>
                  <a:srgbClr val="FF0000"/>
                </a:solidFill>
                <a:latin typeface="Arial" panose="020B0604020202020204" pitchFamily="34" charset="0"/>
                <a:cs typeface="Arial" panose="020B0604020202020204" pitchFamily="34" charset="0"/>
              </a:rPr>
              <a:t>3</a:t>
            </a:r>
            <a:r>
              <a:rPr lang="en-US" sz="2000" b="1" dirty="0">
                <a:solidFill>
                  <a:srgbClr val="FF0000"/>
                </a:solidFill>
                <a:latin typeface="Arial" panose="020B0604020202020204" pitchFamily="34" charset="0"/>
                <a:cs typeface="Arial" panose="020B0604020202020204" pitchFamily="34" charset="0"/>
              </a:rPr>
              <a:t> – </a:t>
            </a:r>
            <a:r>
              <a:rPr lang="sq-AL" sz="2000" b="1" dirty="0">
                <a:solidFill>
                  <a:srgbClr val="FF0000"/>
                </a:solidFill>
                <a:latin typeface="Arial" panose="020B0604020202020204" pitchFamily="34" charset="0"/>
                <a:cs typeface="Arial" panose="020B0604020202020204" pitchFamily="34" charset="0"/>
              </a:rPr>
              <a:t>Përjashtimet</a:t>
            </a:r>
            <a:r>
              <a:rPr lang="en-US" sz="2000" b="1" dirty="0">
                <a:solidFill>
                  <a:srgbClr val="FF0000"/>
                </a:solidFill>
                <a:latin typeface="Arial" panose="020B0604020202020204" pitchFamily="34" charset="0"/>
                <a:cs typeface="Arial" panose="020B0604020202020204" pitchFamily="34" charset="0"/>
              </a:rPr>
              <a:t> (1)</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endParaRPr lang="en-US" sz="2000" dirty="0"/>
          </a:p>
          <a:p>
            <a:pPr marL="342900" lvl="0" indent="-342900">
              <a:buFont typeface="Arial" pitchFamily="34" charset="0"/>
              <a:buChar char="•"/>
            </a:pPr>
            <a:r>
              <a:rPr lang="sq-AL" sz="2000" dirty="0"/>
              <a:t>KE ka një Direktive te veçante  qe rregullon kontratat e prokurimit publik ne fushën e Mbrojtjes dhe sigurisë, Direktiva nr. </a:t>
            </a:r>
            <a:r>
              <a:rPr lang="sq-AL" sz="2000" b="1" dirty="0"/>
              <a:t>2009/81/EC</a:t>
            </a:r>
            <a:endParaRPr lang="en-US" sz="2000" dirty="0"/>
          </a:p>
          <a:p>
            <a:pPr marL="342900" lvl="0" indent="-342900">
              <a:buFont typeface="Arial" pitchFamily="34" charset="0"/>
              <a:buChar char="•"/>
            </a:pPr>
            <a:endParaRPr lang="en-GB" sz="2000" dirty="0"/>
          </a:p>
          <a:p>
            <a:pPr marL="342900" indent="-342900">
              <a:buFont typeface="Arial" pitchFamily="34" charset="0"/>
              <a:buChar char="•"/>
            </a:pPr>
            <a:r>
              <a:rPr lang="sq-AL" sz="2000" b="1" dirty="0"/>
              <a:t>Ne mënyre qe LPP te jete ne përputhje me Direktivën e BE-se, ne LPP e RI është fshire paragrafi 1 dhe janë shtuar 4 paragrafë. Me këto ndryshime janë qartësuar rastet kur zbatohet dhe kur nuk zbatohet LPP </a:t>
            </a:r>
            <a:r>
              <a:rPr lang="sq-AL" sz="2000" dirty="0"/>
              <a:t>në fushën e mbrojtjes dhe sigurisë</a:t>
            </a:r>
            <a:r>
              <a:rPr lang="sq-AL" sz="2000" dirty="0" smtClean="0"/>
              <a:t>.</a:t>
            </a:r>
            <a:endParaRPr lang="en-US" sz="2000" dirty="0" smtClean="0"/>
          </a:p>
          <a:p>
            <a:pPr marL="457200" indent="-457200">
              <a:buFont typeface="Arial" pitchFamily="34" charset="0"/>
              <a:buChar char="•"/>
            </a:pPr>
            <a:endParaRPr lang="en-US" sz="2000"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3</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Përjashtimet</a:t>
            </a:r>
            <a:r>
              <a:rPr lang="en-US" sz="2000" b="1" dirty="0" smtClean="0">
                <a:solidFill>
                  <a:srgbClr val="FF0000"/>
                </a:solidFill>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(2)</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54784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dirty="0"/>
          </a:p>
          <a:p>
            <a:pPr marL="457200" indent="-457200">
              <a:buFont typeface="+mj-lt"/>
              <a:buAutoNum type="arabicPeriod"/>
            </a:pPr>
            <a:r>
              <a:rPr lang="en-US" sz="2000" b="1" dirty="0" err="1" smtClean="0"/>
              <a:t>Paragrafi</a:t>
            </a:r>
            <a:r>
              <a:rPr lang="en-US" sz="2000" b="1" dirty="0" smtClean="0"/>
              <a:t>  </a:t>
            </a:r>
            <a:r>
              <a:rPr lang="sq-AL" sz="2000" b="1" dirty="0" smtClean="0"/>
              <a:t>1 </a:t>
            </a:r>
            <a:r>
              <a:rPr lang="sq-AL" sz="2000" b="1" dirty="0"/>
              <a:t>përcakton se </a:t>
            </a:r>
            <a:r>
              <a:rPr lang="sq-AL" sz="2000" b="1" dirty="0">
                <a:solidFill>
                  <a:srgbClr val="FF0000"/>
                </a:solidFill>
              </a:rPr>
              <a:t>LPP aplikohet </a:t>
            </a:r>
            <a:r>
              <a:rPr lang="sq-AL" sz="2000" dirty="0"/>
              <a:t>për kontratat e prokurimit publik, të shpërblyera nga autoritetet kontraktuese në fushën e mbrojtjes dhe sigurisë.</a:t>
            </a:r>
            <a:endParaRPr lang="en-US" sz="2000" dirty="0"/>
          </a:p>
          <a:p>
            <a:pPr marL="457200" indent="-457200">
              <a:buFont typeface="+mj-lt"/>
              <a:buAutoNum type="arabicPeriod"/>
            </a:pPr>
            <a:endParaRPr lang="en-US" sz="2000" dirty="0"/>
          </a:p>
          <a:p>
            <a:pPr marL="457200" indent="-457200">
              <a:buFont typeface="+mj-lt"/>
              <a:buAutoNum type="arabicPeriod"/>
            </a:pPr>
            <a:r>
              <a:rPr lang="en-US" sz="2000" b="1" dirty="0" err="1"/>
              <a:t>Paragrafi</a:t>
            </a:r>
            <a:r>
              <a:rPr lang="en-US" sz="2000" b="1" dirty="0"/>
              <a:t> </a:t>
            </a:r>
            <a:r>
              <a:rPr lang="sq-AL" sz="2000" b="1" dirty="0" smtClean="0"/>
              <a:t> </a:t>
            </a:r>
            <a:r>
              <a:rPr lang="sq-AL" sz="2000" b="1" dirty="0"/>
              <a:t>2 përcakton se LPP nuk aplikohet</a:t>
            </a:r>
            <a:r>
              <a:rPr lang="sq-AL" sz="2000" dirty="0"/>
              <a:t> për:</a:t>
            </a:r>
            <a:endParaRPr lang="en-US" sz="2000" dirty="0"/>
          </a:p>
          <a:p>
            <a:pPr marL="1371600" lvl="0">
              <a:buFont typeface="Arial" pitchFamily="34" charset="0"/>
              <a:buChar char="•"/>
            </a:pPr>
            <a:r>
              <a:rPr lang="sq-AL" sz="2000" dirty="0"/>
              <a:t>Furnizim me pajisje ushtarake, </a:t>
            </a:r>
            <a:endParaRPr lang="en-US" sz="2000" dirty="0"/>
          </a:p>
          <a:p>
            <a:pPr marL="1371600" lvl="0">
              <a:buFont typeface="Arial" pitchFamily="34" charset="0"/>
              <a:buChar char="•"/>
            </a:pPr>
            <a:r>
              <a:rPr lang="sq-AL" sz="2000" dirty="0"/>
              <a:t>Furnizimin e pajisjeve te ndjeshme , </a:t>
            </a:r>
            <a:endParaRPr lang="en-US" sz="2000" dirty="0"/>
          </a:p>
          <a:p>
            <a:pPr marL="1371600" lvl="0">
              <a:buFont typeface="Arial" pitchFamily="34" charset="0"/>
              <a:buChar char="•"/>
            </a:pPr>
            <a:r>
              <a:rPr lang="sq-AL" sz="2000" dirty="0"/>
              <a:t>Punët, furnizimet dhe shërbimet e ndërlidhura me këto furnizime, </a:t>
            </a:r>
            <a:endParaRPr lang="en-US" sz="2000" dirty="0"/>
          </a:p>
          <a:p>
            <a:pPr marL="1371600" lvl="0">
              <a:buFont typeface="Arial" pitchFamily="34" charset="0"/>
              <a:buChar char="•"/>
            </a:pPr>
            <a:r>
              <a:rPr lang="sq-AL" sz="2000" dirty="0"/>
              <a:t>Punët dhe shërbimet për qëllime specifike ushtarake, dhe </a:t>
            </a:r>
            <a:endParaRPr lang="en-US" sz="2000" dirty="0"/>
          </a:p>
          <a:p>
            <a:pPr marL="1371600" lvl="0">
              <a:buFont typeface="Arial" pitchFamily="34" charset="0"/>
              <a:buChar char="•"/>
            </a:pPr>
            <a:r>
              <a:rPr lang="sq-AL" sz="2000" dirty="0"/>
              <a:t>Punët dhe shërbime e ndjeshme. </a:t>
            </a:r>
            <a:endParaRPr lang="en-US" sz="2000" dirty="0"/>
          </a:p>
          <a:p>
            <a:pPr>
              <a:buFont typeface="Arial" pitchFamily="34" charset="0"/>
              <a:buChar char="•"/>
            </a:pPr>
            <a:endParaRPr lang="en-US" sz="2000" dirty="0"/>
          </a:p>
          <a:p>
            <a:pPr marL="342900" indent="-342900"/>
            <a:r>
              <a:rPr lang="sq-AL" b="1" dirty="0"/>
              <a:t>Për këto aktivitete zbatohet Rregullorja mbi prokurimin për këto raste e cila rregullore miratohet nga Qeveria e Kosovës.</a:t>
            </a:r>
            <a:endParaRPr lang="en-US" dirty="0"/>
          </a:p>
          <a:p>
            <a:pPr marL="342900" lvl="0" indent="-342900">
              <a:buFont typeface="+mj-lt"/>
              <a:buAutoNum type="arabicPeriod"/>
            </a:pPr>
            <a:endParaRPr lang="en-GB"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3</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Përjashtimet</a:t>
            </a:r>
            <a:r>
              <a:rPr lang="en-US" sz="2000" b="1" dirty="0" smtClean="0">
                <a:solidFill>
                  <a:srgbClr val="FF0000"/>
                </a:solidFill>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(3)</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4924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r>
              <a:rPr lang="en-US" sz="2000" b="1" dirty="0" err="1"/>
              <a:t>Paragrafi</a:t>
            </a:r>
            <a:r>
              <a:rPr lang="en-US" sz="2000" b="1" dirty="0"/>
              <a:t> </a:t>
            </a:r>
            <a:r>
              <a:rPr lang="en-US" sz="2000" b="1" dirty="0" smtClean="0"/>
              <a:t> </a:t>
            </a:r>
            <a:r>
              <a:rPr lang="sq-AL" sz="2000" b="1" dirty="0" smtClean="0"/>
              <a:t>3 </a:t>
            </a:r>
            <a:r>
              <a:rPr lang="sq-AL" sz="2000" b="1" dirty="0"/>
              <a:t>përcakton se LPP dhe as Rregulloja </a:t>
            </a:r>
            <a:r>
              <a:rPr lang="sq-AL" sz="2000" b="1" dirty="0">
                <a:solidFill>
                  <a:srgbClr val="FF0000"/>
                </a:solidFill>
              </a:rPr>
              <a:t>nuk aplikohen </a:t>
            </a:r>
            <a:r>
              <a:rPr lang="sq-AL" sz="2000" b="1" dirty="0"/>
              <a:t>për:</a:t>
            </a:r>
            <a:endParaRPr lang="en-US" sz="2000" b="1" dirty="0"/>
          </a:p>
          <a:p>
            <a:pPr marL="457200" indent="-457200"/>
            <a:endParaRPr lang="en-US" sz="2000" dirty="0"/>
          </a:p>
          <a:p>
            <a:pPr marL="457200" lvl="0" indent="-457200">
              <a:buFont typeface="+mj-lt"/>
              <a:buAutoNum type="arabicPeriod"/>
            </a:pPr>
            <a:r>
              <a:rPr lang="sq-AL" sz="2000" dirty="0"/>
              <a:t>Kontratat që rregullohen me rregullat e veçanta të prokurimit, </a:t>
            </a:r>
            <a:r>
              <a:rPr lang="sq-AL" sz="2000" b="1" dirty="0"/>
              <a:t>në përputhje me një marrëveshje ndërkombëtare</a:t>
            </a:r>
            <a:endParaRPr lang="en-US" sz="2000" dirty="0"/>
          </a:p>
          <a:p>
            <a:pPr marL="457200" lvl="0" indent="-457200">
              <a:buFont typeface="+mj-lt"/>
              <a:buAutoNum type="arabicPeriod"/>
            </a:pPr>
            <a:r>
              <a:rPr lang="sq-AL" sz="2000" dirty="0"/>
              <a:t>Kontratat që rregullohen me rregulla të veçanta të prokurimit </a:t>
            </a:r>
            <a:r>
              <a:rPr lang="sq-AL" sz="2000" b="1" dirty="0"/>
              <a:t>sipas një marrëveshjeje ndërkombëtare lidhur me stacionimin e trupave ushtarake të Republikës së Kosovës</a:t>
            </a:r>
            <a:endParaRPr lang="en-US" sz="2000" dirty="0"/>
          </a:p>
          <a:p>
            <a:pPr marL="457200" indent="-457200">
              <a:buFont typeface="+mj-lt"/>
              <a:buAutoNum type="arabicPeriod"/>
            </a:pPr>
            <a:r>
              <a:rPr lang="sq-AL" sz="2000" dirty="0"/>
              <a:t>Kontratat që rregullohen me rregullat e veçanta të prokurimit </a:t>
            </a:r>
            <a:r>
              <a:rPr lang="sq-AL" sz="2000" b="1" dirty="0"/>
              <a:t>të një organizate ndërkombëtare që blen për qëllimet e veta</a:t>
            </a:r>
            <a:endParaRPr lang="en-US" sz="2000" b="1" dirty="0"/>
          </a:p>
          <a:p>
            <a:pPr marL="457200" indent="-457200">
              <a:buFont typeface="+mj-lt"/>
              <a:buAutoNum type="arabicPeriod"/>
            </a:pPr>
            <a:r>
              <a:rPr lang="sq-AL" sz="2000" dirty="0"/>
              <a:t>Kontratat për të cilat aplikimi i dispozitave të LPP ose të rregullores</a:t>
            </a:r>
            <a:r>
              <a:rPr lang="sq-AL" sz="2000" b="1" dirty="0"/>
              <a:t> do të detyrojë Republikën e Kosovës për të dhënë informacion, zbulimi i të cilave është në kundërshtim me interesat thelbësore të sigurisë së </a:t>
            </a:r>
            <a:r>
              <a:rPr lang="sq-AL" sz="2000" b="1" dirty="0" smtClean="0"/>
              <a:t>tij</a:t>
            </a:r>
            <a:r>
              <a:rPr lang="en-US" sz="2000" b="1" dirty="0" smtClean="0"/>
              <a:t>.</a:t>
            </a:r>
            <a:endParaRPr lang="en-US" sz="2000" dirty="0"/>
          </a:p>
          <a:p>
            <a:pPr marL="457200" indent="-457200">
              <a:buFont typeface="+mj-lt"/>
              <a:buAutoNum type="arabicPeriod"/>
            </a:pPr>
            <a:endParaRPr lang="en-GB"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3</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Përjashtimet</a:t>
            </a:r>
            <a:r>
              <a:rPr lang="en-US" sz="2000" b="1" dirty="0" smtClean="0">
                <a:solidFill>
                  <a:srgbClr val="FF0000"/>
                </a:solidFill>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(4)</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49552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dirty="0" smtClean="0"/>
          </a:p>
          <a:p>
            <a:r>
              <a:rPr lang="en-US" sz="2000" dirty="0" smtClean="0"/>
              <a:t>5. </a:t>
            </a:r>
            <a:r>
              <a:rPr lang="sq-AL" sz="2000" dirty="0" smtClean="0"/>
              <a:t>Kontratat </a:t>
            </a:r>
            <a:r>
              <a:rPr lang="sq-AL" sz="2000" dirty="0"/>
              <a:t>për</a:t>
            </a:r>
            <a:r>
              <a:rPr lang="sq-AL" sz="2000" b="1" dirty="0"/>
              <a:t> qëllimet e organeve që kanë të bëjnë me sistemin e </a:t>
            </a:r>
            <a:r>
              <a:rPr lang="sq-AL" sz="2000" b="1" dirty="0" smtClean="0"/>
              <a:t>inteligjencës</a:t>
            </a:r>
            <a:r>
              <a:rPr lang="en-US" sz="2000" b="1" dirty="0" smtClean="0"/>
              <a:t> se </a:t>
            </a:r>
            <a:r>
              <a:rPr lang="en-US" sz="2000" b="1" dirty="0" err="1" smtClean="0"/>
              <a:t>Kosoves</a:t>
            </a:r>
            <a:r>
              <a:rPr lang="en-US" sz="2000" b="1" dirty="0"/>
              <a:t>.</a:t>
            </a:r>
            <a:endParaRPr lang="en-US" sz="2000" dirty="0"/>
          </a:p>
          <a:p>
            <a:r>
              <a:rPr lang="en-US" sz="2000" dirty="0" smtClean="0"/>
              <a:t>6. </a:t>
            </a:r>
            <a:r>
              <a:rPr lang="sq-AL" sz="2000" dirty="0" smtClean="0"/>
              <a:t>Kontratat </a:t>
            </a:r>
            <a:r>
              <a:rPr lang="sq-AL" sz="2000" dirty="0"/>
              <a:t>e dhëna në kuadër të </a:t>
            </a:r>
            <a:r>
              <a:rPr lang="sq-AL" sz="2000" b="1" dirty="0"/>
              <a:t>programit të bashkëpunimit, bazuar në kërkim dhe </a:t>
            </a:r>
            <a:r>
              <a:rPr lang="sq-AL" sz="2000" b="1" dirty="0" smtClean="0"/>
              <a:t>zhvillim</a:t>
            </a:r>
            <a:r>
              <a:rPr lang="en-US" sz="2000" b="1" dirty="0" smtClean="0"/>
              <a:t>.</a:t>
            </a:r>
            <a:endParaRPr lang="en-US" sz="2000" b="1" dirty="0">
              <a:solidFill>
                <a:srgbClr val="FF0000"/>
              </a:solidFill>
            </a:endParaRPr>
          </a:p>
          <a:p>
            <a:pPr marL="457200" indent="-457200"/>
            <a:endParaRPr lang="en-US" b="1" dirty="0" smtClean="0">
              <a:solidFill>
                <a:srgbClr val="FF0000"/>
              </a:solidFill>
            </a:endParaRPr>
          </a:p>
          <a:p>
            <a:pPr marL="457200" indent="-457200"/>
            <a:r>
              <a:rPr lang="sq-AL" b="1" dirty="0"/>
              <a:t>Pra, nuk ka qenë dhe nuk është </a:t>
            </a:r>
            <a:r>
              <a:rPr lang="sq-AL" b="1" dirty="0">
                <a:solidFill>
                  <a:srgbClr val="FF0000"/>
                </a:solidFill>
              </a:rPr>
              <a:t>identiteti i autoritetit kontraktues ai </a:t>
            </a:r>
            <a:r>
              <a:rPr lang="sq-AL" b="1" dirty="0" smtClean="0">
                <a:solidFill>
                  <a:srgbClr val="FF0000"/>
                </a:solidFill>
              </a:rPr>
              <a:t>që</a:t>
            </a:r>
            <a:r>
              <a:rPr lang="en-US" b="1" dirty="0" smtClean="0">
                <a:solidFill>
                  <a:srgbClr val="FF0000"/>
                </a:solidFill>
              </a:rPr>
              <a:t> </a:t>
            </a:r>
          </a:p>
          <a:p>
            <a:pPr marL="457200" indent="-457200"/>
            <a:r>
              <a:rPr lang="sq-AL" b="1" dirty="0" smtClean="0">
                <a:solidFill>
                  <a:srgbClr val="FF0000"/>
                </a:solidFill>
              </a:rPr>
              <a:t>përcakton </a:t>
            </a:r>
            <a:r>
              <a:rPr lang="sq-AL" b="1" dirty="0">
                <a:solidFill>
                  <a:srgbClr val="FF0000"/>
                </a:solidFill>
              </a:rPr>
              <a:t>nëse prokurimi do të përjashtohet </a:t>
            </a:r>
            <a:r>
              <a:rPr lang="sq-AL" b="1" dirty="0"/>
              <a:t>ose jo nga rregullat e prokurimit</a:t>
            </a:r>
            <a:r>
              <a:rPr lang="sq-AL" b="1" dirty="0" smtClean="0"/>
              <a:t>.</a:t>
            </a:r>
            <a:endParaRPr lang="en-US" b="1" dirty="0" smtClean="0"/>
          </a:p>
          <a:p>
            <a:pPr marL="457200" indent="-457200"/>
            <a:r>
              <a:rPr lang="sq-AL" b="1" dirty="0" smtClean="0"/>
              <a:t> </a:t>
            </a:r>
            <a:endParaRPr lang="en-US" b="1" dirty="0" smtClean="0"/>
          </a:p>
          <a:p>
            <a:pPr marL="457200" indent="-457200"/>
            <a:r>
              <a:rPr lang="sq-AL" b="1" dirty="0" smtClean="0"/>
              <a:t>Përjashtimi </a:t>
            </a:r>
            <a:r>
              <a:rPr lang="sq-AL" b="1" dirty="0"/>
              <a:t>nuk jepet sepse është Ministria e Mbrojtjes ajo që po e kryen </a:t>
            </a:r>
            <a:endParaRPr lang="en-US" b="1" dirty="0" smtClean="0"/>
          </a:p>
          <a:p>
            <a:pPr marL="457200" indent="-457200"/>
            <a:r>
              <a:rPr lang="sq-AL" b="1" dirty="0" smtClean="0"/>
              <a:t>prokurimin</a:t>
            </a:r>
            <a:r>
              <a:rPr lang="sq-AL" b="1" dirty="0"/>
              <a:t>; </a:t>
            </a:r>
            <a:endParaRPr lang="en-US" b="1" dirty="0">
              <a:solidFill>
                <a:srgbClr val="FF0000"/>
              </a:solidFill>
            </a:endParaRPr>
          </a:p>
          <a:p>
            <a:pPr marL="457200" indent="-457200"/>
            <a:endParaRPr lang="en-US" b="1" dirty="0"/>
          </a:p>
          <a:p>
            <a:pPr marL="457200" indent="-457200"/>
            <a:r>
              <a:rPr lang="sq-AL" b="1" dirty="0"/>
              <a:t>Përjashtimi zbatohet </a:t>
            </a:r>
            <a:r>
              <a:rPr lang="sq-AL" b="1" dirty="0">
                <a:solidFill>
                  <a:srgbClr val="FF0000"/>
                </a:solidFill>
              </a:rPr>
              <a:t>vetëm për subjektin e prokurimit</a:t>
            </a:r>
            <a:r>
              <a:rPr lang="sq-AL" b="1" dirty="0"/>
              <a:t>, d.m.th. për produktet </a:t>
            </a:r>
            <a:endParaRPr lang="en-US" b="1" dirty="0" smtClean="0"/>
          </a:p>
          <a:p>
            <a:pPr marL="457200" indent="-457200"/>
            <a:r>
              <a:rPr lang="sq-AL" b="1" dirty="0" smtClean="0"/>
              <a:t>me </a:t>
            </a:r>
            <a:r>
              <a:rPr lang="sq-AL" b="1" dirty="0"/>
              <a:t>karakter ushtarak.</a:t>
            </a:r>
          </a:p>
          <a:p>
            <a:endParaRPr lang="en-GB"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76201"/>
            <a:ext cx="82296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4 </a:t>
            </a:r>
            <a:r>
              <a:rPr lang="en-US" sz="2000" b="1" dirty="0" smtClean="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Përkufizimet</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52937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r>
              <a:rPr lang="sq-AL" sz="2000" b="1" dirty="0"/>
              <a:t>Ne mënyre qe LPP te jete ne përputhje me Direktivën e RE te BE-se, 2014/24/EU,  me LPP e ri është zëvendësuar procedura e negociuar pas publikimit me </a:t>
            </a:r>
            <a:r>
              <a:rPr lang="sq-AL" sz="2000" b="1" u="sng" dirty="0"/>
              <a:t>procedure konkurruese me negociata</a:t>
            </a:r>
            <a:r>
              <a:rPr lang="sq-AL" sz="2000" b="1" dirty="0"/>
              <a:t>. </a:t>
            </a:r>
            <a:endParaRPr lang="en-US" sz="2000" b="1" dirty="0" smtClean="0"/>
          </a:p>
          <a:p>
            <a:pPr marL="457200" indent="-457200">
              <a:buFont typeface="Arial" pitchFamily="34" charset="0"/>
              <a:buChar char="•"/>
            </a:pPr>
            <a:r>
              <a:rPr lang="sq-AL" sz="2000" b="1" dirty="0" smtClean="0"/>
              <a:t>Si </a:t>
            </a:r>
            <a:r>
              <a:rPr lang="sq-AL" sz="2000" b="1" dirty="0"/>
              <a:t>rrjedhoje e këtij ndryshimi është </a:t>
            </a:r>
            <a:r>
              <a:rPr lang="en-US" sz="2000" b="1" dirty="0" err="1" smtClean="0"/>
              <a:t>ndryshuar</a:t>
            </a:r>
            <a:r>
              <a:rPr lang="en-US" sz="2000" b="1" dirty="0" smtClean="0"/>
              <a:t> :</a:t>
            </a:r>
            <a:r>
              <a:rPr lang="sq-AL" sz="2000" b="1" dirty="0" smtClean="0"/>
              <a:t>përkufizimi </a:t>
            </a:r>
            <a:r>
              <a:rPr lang="sq-AL" sz="2000" b="1" dirty="0"/>
              <a:t>1.4 “Kandidat” </a:t>
            </a:r>
            <a:r>
              <a:rPr lang="en-US" sz="2000" b="1" dirty="0" smtClean="0"/>
              <a:t>;</a:t>
            </a:r>
            <a:r>
              <a:rPr lang="sq-AL" sz="2000" b="1" dirty="0" smtClean="0"/>
              <a:t> “</a:t>
            </a:r>
            <a:r>
              <a:rPr lang="sq-AL" sz="2000" b="1" dirty="0"/>
              <a:t>Procedura e negociuar” </a:t>
            </a:r>
            <a:r>
              <a:rPr lang="sq-AL" sz="2000" b="1" dirty="0" smtClean="0"/>
              <a:t>1.35</a:t>
            </a:r>
            <a:r>
              <a:rPr lang="en-US" sz="2000" b="1" dirty="0" smtClean="0"/>
              <a:t>;</a:t>
            </a:r>
            <a:r>
              <a:rPr lang="en-US" sz="2000" b="1" i="1" dirty="0" smtClean="0"/>
              <a:t>“</a:t>
            </a:r>
            <a:r>
              <a:rPr lang="sq-AL" sz="2000" b="1" i="1" dirty="0" smtClean="0"/>
              <a:t>Konfliktet </a:t>
            </a:r>
            <a:r>
              <a:rPr lang="sq-AL" sz="2000" b="1" i="1" dirty="0"/>
              <a:t>e </a:t>
            </a:r>
            <a:r>
              <a:rPr lang="sq-AL" sz="2000" b="1" i="1" dirty="0" err="1" smtClean="0"/>
              <a:t>interest</a:t>
            </a:r>
            <a:r>
              <a:rPr lang="en-US" sz="2000" b="1" i="1" dirty="0" smtClean="0"/>
              <a:t>”, 1.73.</a:t>
            </a:r>
            <a:endParaRPr lang="en-US" sz="2000" b="1" dirty="0"/>
          </a:p>
          <a:p>
            <a:pPr marL="457200" indent="-457200"/>
            <a:r>
              <a:rPr lang="en-US" dirty="0"/>
              <a:t>	</a:t>
            </a:r>
            <a:r>
              <a:rPr lang="sq-AL" dirty="0"/>
              <a:t>1.4. </a:t>
            </a:r>
            <a:r>
              <a:rPr lang="sq-AL" b="1" dirty="0"/>
              <a:t>Kandidat </a:t>
            </a:r>
            <a:r>
              <a:rPr lang="sq-AL" dirty="0"/>
              <a:t>- një operator ekonomik që ka kërkuar të ftohet ose është ftuar të marrë pjesë në një aktivitet të prokurimit që është duke u ushtruar </a:t>
            </a:r>
            <a:r>
              <a:rPr lang="sq-AL" b="1" dirty="0"/>
              <a:t>me procedurë të kufizuar, të negociuar pa publikim ose</a:t>
            </a:r>
            <a:r>
              <a:rPr lang="sq-AL" dirty="0"/>
              <a:t> </a:t>
            </a:r>
            <a:r>
              <a:rPr lang="sq-AL" b="1" dirty="0"/>
              <a:t>procedurë konkurruese me </a:t>
            </a:r>
            <a:r>
              <a:rPr lang="sq-AL" b="1" dirty="0" smtClean="0"/>
              <a:t>negociata</a:t>
            </a:r>
            <a:r>
              <a:rPr lang="en-US" b="1" dirty="0" smtClean="0"/>
              <a:t>.</a:t>
            </a:r>
            <a:endParaRPr lang="en-US" dirty="0"/>
          </a:p>
          <a:p>
            <a:pPr marL="457200" indent="-457200"/>
            <a:r>
              <a:rPr lang="en-US" b="1" dirty="0"/>
              <a:t>	</a:t>
            </a:r>
            <a:r>
              <a:rPr lang="sq-AL" b="1" dirty="0"/>
              <a:t>1.43 “Zyrtari i prokurimit”. Është fshire fjala drejtor i Departamentit qe do te thotë se nuk ka nevoje qe ne një autoritet i vogël te themelohet Departamenti i prokurimit.</a:t>
            </a:r>
            <a:endParaRPr lang="en-US" b="1" dirty="0"/>
          </a:p>
          <a:p>
            <a:pPr marL="457200" indent="-457200">
              <a:buFont typeface="+mj-lt"/>
              <a:buAutoNum type="arabicPeriod"/>
            </a:pPr>
            <a:endParaRPr lang="en-US" dirty="0"/>
          </a:p>
          <a:p>
            <a:pPr marL="457200" indent="-457200"/>
            <a:r>
              <a:rPr lang="en-US" b="1" dirty="0"/>
              <a:t>	</a:t>
            </a:r>
            <a:r>
              <a:rPr lang="sq-AL" b="1" dirty="0"/>
              <a:t>1.19 “Operator Ekonomik”. Është shtuar fjala Organizata e shoqërisë civile qe do te thotë se edhe OSHC mund te konkurrojnë ne aktivitetet te prokurimit.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57467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4 </a:t>
            </a:r>
            <a:r>
              <a:rPr lang="en-US" sz="2000" b="1" dirty="0" smtClean="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Përkufizimet</a:t>
            </a:r>
            <a:r>
              <a:rPr lang="en-US" sz="2000" b="1" dirty="0" smtClean="0">
                <a:solidFill>
                  <a:srgbClr val="FF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46782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dirty="0" smtClean="0"/>
              <a:t>Konflikti </a:t>
            </a:r>
            <a:r>
              <a:rPr lang="sq-AL" sz="2000" b="1" dirty="0"/>
              <a:t>i interesit” </a:t>
            </a:r>
            <a:r>
              <a:rPr lang="sq-AL" sz="2000" b="1" dirty="0" smtClean="0"/>
              <a:t> </a:t>
            </a:r>
            <a:r>
              <a:rPr lang="sq-AL" sz="2000" b="1" dirty="0"/>
              <a:t>Ky përkufizim ndërlidhet me nenin 65 qe do te thotë se OE kur te nënshkruajnë Deklaratën nen Betim do te deklarojnë se nuk kane konflikt te interesit</a:t>
            </a:r>
            <a:r>
              <a:rPr lang="sq-AL" sz="2000" b="1" dirty="0" smtClean="0"/>
              <a:t>.</a:t>
            </a:r>
            <a:endParaRPr lang="en-US" sz="2000" b="1" dirty="0" smtClean="0"/>
          </a:p>
          <a:p>
            <a:endParaRPr lang="en-US" sz="2000" b="1" dirty="0"/>
          </a:p>
          <a:p>
            <a:endParaRPr lang="en-US" sz="2000" dirty="0"/>
          </a:p>
          <a:p>
            <a:pPr marL="457200" indent="-457200"/>
            <a:r>
              <a:rPr lang="en-US" b="1" i="1" dirty="0"/>
              <a:t>	</a:t>
            </a:r>
            <a:r>
              <a:rPr lang="sq-AL" b="1" i="1" dirty="0"/>
              <a:t>“Konfliktet e interesit</a:t>
            </a:r>
            <a:r>
              <a:rPr lang="sq-AL" i="1" dirty="0"/>
              <a:t> - çdo situatë ku </a:t>
            </a:r>
            <a:r>
              <a:rPr lang="sq-AL" b="1" i="1" dirty="0"/>
              <a:t>anëtarët e personelit të autoritetit kontraktues</a:t>
            </a:r>
            <a:r>
              <a:rPr lang="sq-AL" i="1" dirty="0"/>
              <a:t> ose të një ofruesi të shërbimeve të prokurimit që vepron në emër të autoritetit kontraktues </a:t>
            </a:r>
            <a:r>
              <a:rPr lang="sq-AL" b="1" i="1" dirty="0"/>
              <a:t>që janë të përfshirë në kryerjen e procedurës së prokurimit</a:t>
            </a:r>
            <a:r>
              <a:rPr lang="sq-AL" i="1" dirty="0"/>
              <a:t> </a:t>
            </a:r>
            <a:r>
              <a:rPr lang="sq-AL" b="1" i="1" dirty="0"/>
              <a:t>ose të cilët mund të ndikojnë në rezultatin e asaj procedure kanë, drejtpërdrejt ose tërthorazi</a:t>
            </a:r>
            <a:r>
              <a:rPr lang="sq-AL" i="1" dirty="0"/>
              <a:t>, </a:t>
            </a:r>
            <a:r>
              <a:rPr lang="sq-AL" b="1" i="1" dirty="0"/>
              <a:t>një interes personal financiar, ekonomik </a:t>
            </a:r>
            <a:r>
              <a:rPr lang="sq-AL" i="1" dirty="0"/>
              <a:t>apo </a:t>
            </a:r>
            <a:r>
              <a:rPr lang="sq-AL" b="1" i="1" dirty="0"/>
              <a:t>ndonjë interes tjetër </a:t>
            </a:r>
            <a:r>
              <a:rPr lang="sq-AL" i="1" dirty="0"/>
              <a:t>që mund të perceptohet për kompromis të paanshmërisë dhe pavarësisë së tyre në kontekstin e procedurës së prokurimit”.</a:t>
            </a:r>
            <a:endParaRPr lang="en-US" dirty="0"/>
          </a:p>
          <a:p>
            <a:pPr marL="457200" indent="-457200">
              <a:buFont typeface="+mj-lt"/>
              <a:buAutoNum type="arabicPeriod"/>
            </a:pPr>
            <a:endParaRPr lang="en-GB"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381001"/>
            <a:ext cx="5779294"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Historia e sistemit Kombëtar te Prokurimi</a:t>
            </a:r>
            <a:r>
              <a:rPr lang="en-US" sz="2000" b="1" dirty="0">
                <a:solidFill>
                  <a:srgbClr val="FF0000"/>
                </a:solidFill>
                <a:latin typeface="Arial" panose="020B0604020202020204" pitchFamily="34" charset="0"/>
                <a:cs typeface="Arial" panose="020B0604020202020204" pitchFamily="34" charset="0"/>
              </a:rPr>
              <a:t>t </a:t>
            </a:r>
            <a:r>
              <a:rPr lang="en-GB" sz="2000" b="1" dirty="0">
                <a:solidFill>
                  <a:srgbClr val="FF0000"/>
                </a:solidFill>
                <a:latin typeface="Arial" panose="020B0604020202020204" pitchFamily="34" charset="0"/>
                <a:cs typeface="Arial" panose="020B0604020202020204" pitchFamily="34" charset="0"/>
              </a:rPr>
              <a:t>(2)</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304800" y="762000"/>
            <a:ext cx="8534400" cy="556259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endParaRPr lang="en-US" sz="2000" b="1" dirty="0" smtClean="0">
              <a:solidFill>
                <a:srgbClr val="FF0000"/>
              </a:solidFill>
              <a:latin typeface="Arial" panose="020B0604020202020204" pitchFamily="34" charset="0"/>
              <a:cs typeface="Arial" panose="020B0604020202020204" pitchFamily="34" charset="0"/>
            </a:endParaRPr>
          </a:p>
          <a:p>
            <a:pPr lvl="1">
              <a:buNone/>
            </a:pPr>
            <a:r>
              <a:rPr lang="sq-AL" sz="2000" b="1" dirty="0" smtClean="0">
                <a:solidFill>
                  <a:srgbClr val="FF0000"/>
                </a:solidFill>
                <a:latin typeface="Arial" panose="020B0604020202020204" pitchFamily="34" charset="0"/>
                <a:cs typeface="Arial" panose="020B0604020202020204" pitchFamily="34" charset="0"/>
              </a:rPr>
              <a:t>Ligji </a:t>
            </a:r>
            <a:r>
              <a:rPr lang="sq-AL" sz="2000" b="1" dirty="0">
                <a:solidFill>
                  <a:srgbClr val="FF0000"/>
                </a:solidFill>
                <a:latin typeface="Arial" panose="020B0604020202020204" pitchFamily="34" charset="0"/>
                <a:cs typeface="Arial" panose="020B0604020202020204" pitchFamily="34" charset="0"/>
              </a:rPr>
              <a:t>për Prokurimin Publik ne Kosove nr. 2003/17 </a:t>
            </a:r>
            <a:endParaRPr lang="en-US" sz="2000" b="1" dirty="0">
              <a:solidFill>
                <a:srgbClr val="FF0000"/>
              </a:solidFill>
              <a:latin typeface="Arial" panose="020B0604020202020204" pitchFamily="34" charset="0"/>
              <a:cs typeface="Arial" panose="020B0604020202020204" pitchFamily="34" charset="0"/>
            </a:endParaRPr>
          </a:p>
          <a:p>
            <a:pPr>
              <a:buNone/>
            </a:pPr>
            <a:endParaRPr lang="en-US" sz="2000" b="1" dirty="0">
              <a:solidFill>
                <a:srgbClr val="FF0000"/>
              </a:solidFill>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Ligji i pare i PP ne Kosove është Ligji Nr. 2003/17.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Ky ligj është shpallur nga PSSP-ja </a:t>
            </a:r>
            <a:r>
              <a:rPr lang="sq-AL" sz="2000" dirty="0" smtClean="0">
                <a:latin typeface="Arial" panose="020B0604020202020204" pitchFamily="34" charset="0"/>
                <a:cs typeface="Arial" panose="020B0604020202020204" pitchFamily="34" charset="0"/>
              </a:rPr>
              <a:t>ka </a:t>
            </a:r>
            <a:r>
              <a:rPr lang="sq-AL" sz="2000" dirty="0">
                <a:latin typeface="Arial" panose="020B0604020202020204" pitchFamily="34" charset="0"/>
                <a:cs typeface="Arial" panose="020B0604020202020204" pitchFamily="34" charset="0"/>
              </a:rPr>
              <a:t>hyre ne fuqi me 9 qershor 2004.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Ky ligj, ne krahasim me IAF Nr. 2/1999, ofroj një kornize </a:t>
            </a:r>
            <a:r>
              <a:rPr lang="sq-AL" sz="2000" b="1" dirty="0">
                <a:latin typeface="Arial" panose="020B0604020202020204" pitchFamily="34" charset="0"/>
                <a:cs typeface="Arial" panose="020B0604020202020204" pitchFamily="34" charset="0"/>
              </a:rPr>
              <a:t>shume me gjithëpërfshirëse për prokurimin publik ne Kosove</a:t>
            </a:r>
            <a:r>
              <a:rPr lang="sq-AL"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Ky </a:t>
            </a:r>
            <a:r>
              <a:rPr lang="sq-AL" sz="2000" dirty="0">
                <a:latin typeface="Arial" panose="020B0604020202020204" pitchFamily="34" charset="0"/>
                <a:cs typeface="Arial" panose="020B0604020202020204" pitchFamily="34" charset="0"/>
              </a:rPr>
              <a:t>ligj ne një mase mjaft te madhe mundësoj ngritjen e transparencës gjate </a:t>
            </a:r>
            <a:r>
              <a:rPr lang="sq-AL" sz="2000" dirty="0" smtClean="0">
                <a:latin typeface="Arial" panose="020B0604020202020204" pitchFamily="34" charset="0"/>
                <a:cs typeface="Arial" panose="020B0604020202020204" pitchFamily="34" charset="0"/>
              </a:rPr>
              <a:t>kryerjes </a:t>
            </a:r>
            <a:r>
              <a:rPr lang="sq-AL" sz="2000" dirty="0">
                <a:latin typeface="Arial" panose="020B0604020202020204" pitchFamily="34" charset="0"/>
                <a:cs typeface="Arial" panose="020B0604020202020204" pitchFamily="34" charset="0"/>
              </a:rPr>
              <a:t>se aktiviteteve te prokurimit publik ne </a:t>
            </a:r>
            <a:r>
              <a:rPr lang="sq-AL" sz="2000" dirty="0" smtClean="0">
                <a:latin typeface="Arial" panose="020B0604020202020204" pitchFamily="34" charset="0"/>
                <a:cs typeface="Arial" panose="020B0604020202020204" pitchFamily="34" charset="0"/>
              </a:rPr>
              <a:t>Kosove</a:t>
            </a:r>
            <a:r>
              <a:rPr lang="en-US" sz="2000" dirty="0" smtClean="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824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925242" y="152400"/>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b="1" dirty="0">
                <a:solidFill>
                  <a:srgbClr val="FF0000"/>
                </a:solidFill>
                <a:latin typeface="Arial" panose="020B0604020202020204" pitchFamily="34" charset="0"/>
                <a:cs typeface="Arial" panose="020B0604020202020204" pitchFamily="34" charset="0"/>
              </a:rPr>
              <a:t>Konflikti i interesit</a:t>
            </a:r>
            <a:endParaRPr lang="en-US" sz="2000" dirty="0">
              <a:solidFill>
                <a:srgbClr val="FF0000"/>
              </a:solidFill>
              <a:latin typeface="Arial" panose="020B0604020202020204" pitchFamily="34" charset="0"/>
              <a:cs typeface="Arial" panose="020B0604020202020204" pitchFamily="34" charset="0"/>
            </a:endParaRPr>
          </a:p>
        </p:txBody>
      </p:sp>
      <p:sp>
        <p:nvSpPr>
          <p:cNvPr id="30723" name="Symbol zastępczy zawartości 2"/>
          <p:cNvSpPr>
            <a:spLocks noGrp="1"/>
          </p:cNvSpPr>
          <p:nvPr>
            <p:ph idx="1"/>
          </p:nvPr>
        </p:nvSpPr>
        <p:spPr bwMode="auto">
          <a:xfrm>
            <a:off x="381000" y="1143000"/>
            <a:ext cx="8305800" cy="5334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dirty="0">
                <a:latin typeface="Arial" panose="020B0604020202020204" pitchFamily="34" charset="0"/>
                <a:cs typeface="Arial" panose="020B0604020202020204" pitchFamily="34" charset="0"/>
              </a:rPr>
              <a:t>një individ </a:t>
            </a:r>
            <a:r>
              <a:rPr lang="sq-AL" sz="2000" b="1" dirty="0">
                <a:latin typeface="Arial" panose="020B0604020202020204" pitchFamily="34" charset="0"/>
                <a:cs typeface="Arial" panose="020B0604020202020204" pitchFamily="34" charset="0"/>
              </a:rPr>
              <a:t>konsiderohet të ketë konflikt interesi</a:t>
            </a:r>
            <a:r>
              <a:rPr lang="sq-AL" sz="2000" dirty="0">
                <a:latin typeface="Arial" panose="020B0604020202020204" pitchFamily="34" charset="0"/>
                <a:cs typeface="Arial" panose="020B0604020202020204" pitchFamily="34" charset="0"/>
              </a:rPr>
              <a:t> kur individi, ndonjë familjarë i tij apo bashkëpunëtorë </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lvl="0">
              <a:buFont typeface="Wingdings" pitchFamily="2" charset="2"/>
              <a:buChar char="Ø"/>
            </a:pPr>
            <a:r>
              <a:rPr lang="sq-AL" sz="2000" dirty="0">
                <a:latin typeface="Arial" panose="020B0604020202020204" pitchFamily="34" charset="0"/>
                <a:cs typeface="Arial" panose="020B0604020202020204" pitchFamily="34" charset="0"/>
              </a:rPr>
              <a:t>ka një interes ekzistues ose të mundshëm financiar apo tjetër interes që pengon ose duket se </a:t>
            </a:r>
            <a:r>
              <a:rPr lang="sq-AL" sz="2000" b="1" dirty="0">
                <a:latin typeface="Arial" panose="020B0604020202020204" pitchFamily="34" charset="0"/>
                <a:cs typeface="Arial" panose="020B0604020202020204" pitchFamily="34" charset="0"/>
              </a:rPr>
              <a:t>pengon pavarësinë e gjykimit të individit </a:t>
            </a:r>
            <a:r>
              <a:rPr lang="sq-AL" sz="2000" dirty="0">
                <a:latin typeface="Arial" panose="020B0604020202020204" pitchFamily="34" charset="0"/>
                <a:cs typeface="Arial" panose="020B0604020202020204" pitchFamily="34" charset="0"/>
              </a:rPr>
              <a:t>në zbatimin e përgjegjësisë ndaj Organizatës; apo </a:t>
            </a:r>
            <a:endParaRPr lang="en-US" sz="2000" dirty="0" smtClean="0">
              <a:latin typeface="Arial" panose="020B0604020202020204" pitchFamily="34" charset="0"/>
              <a:cs typeface="Arial" panose="020B0604020202020204" pitchFamily="34" charset="0"/>
            </a:endParaRPr>
          </a:p>
          <a:p>
            <a:pPr marL="0" lvl="0" indent="0">
              <a:buNone/>
            </a:pPr>
            <a:endParaRPr lang="en-US" sz="2000" dirty="0">
              <a:latin typeface="Arial" panose="020B0604020202020204" pitchFamily="34" charset="0"/>
              <a:cs typeface="Arial" panose="020B0604020202020204" pitchFamily="34" charset="0"/>
            </a:endParaRPr>
          </a:p>
          <a:p>
            <a:pPr lvl="0">
              <a:buFont typeface="Wingdings" pitchFamily="2" charset="2"/>
              <a:buChar char="Ø"/>
            </a:pPr>
            <a:r>
              <a:rPr lang="sq-AL" sz="2000" dirty="0">
                <a:latin typeface="Arial" panose="020B0604020202020204" pitchFamily="34" charset="0"/>
                <a:cs typeface="Arial" panose="020B0604020202020204" pitchFamily="34" charset="0"/>
              </a:rPr>
              <a:t>mund te ketë përfitime materiale, financiare  apo tjera nga njohuria e informatave të cilat janë të natyrës </a:t>
            </a:r>
            <a:r>
              <a:rPr lang="sq-AL" sz="2000" dirty="0" err="1">
                <a:latin typeface="Arial" panose="020B0604020202020204" pitchFamily="34" charset="0"/>
                <a:cs typeface="Arial" panose="020B0604020202020204" pitchFamily="34" charset="0"/>
              </a:rPr>
              <a:t>konfidenciale</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endParaRPr lang="en-US" sz="2000" b="1" u="sng" dirty="0">
              <a:latin typeface="Arial" panose="020B0604020202020204" pitchFamily="34" charset="0"/>
              <a:cs typeface="Arial" panose="020B0604020202020204" pitchFamily="34" charset="0"/>
            </a:endParaRPr>
          </a:p>
          <a:p>
            <a:endParaRPr lang="en-US" sz="20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218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152400"/>
            <a:ext cx="8229600" cy="685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10</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Mjetet </a:t>
            </a:r>
            <a:r>
              <a:rPr lang="sq-AL" sz="2000" b="1" dirty="0">
                <a:solidFill>
                  <a:srgbClr val="FF0000"/>
                </a:solidFill>
                <a:latin typeface="Arial" panose="020B0604020202020204" pitchFamily="34" charset="0"/>
                <a:cs typeface="Arial" panose="020B0604020202020204" pitchFamily="34" charset="0"/>
              </a:rPr>
              <a:t>për promovimin e Transparencës</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152400" y="1143000"/>
            <a:ext cx="87630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b="1" dirty="0"/>
              <a:t> AK do </a:t>
            </a:r>
            <a:r>
              <a:rPr lang="en-US" sz="2000" b="1" dirty="0" err="1"/>
              <a:t>të</a:t>
            </a:r>
            <a:r>
              <a:rPr lang="en-US" sz="2000" b="1" dirty="0"/>
              <a:t> </a:t>
            </a:r>
            <a:r>
              <a:rPr lang="en-US" sz="2000" b="1" dirty="0" err="1"/>
              <a:t>krijoj</a:t>
            </a:r>
            <a:r>
              <a:rPr lang="en-US" sz="2000" b="1" dirty="0"/>
              <a:t> </a:t>
            </a:r>
            <a:r>
              <a:rPr lang="en-US" sz="2000" b="1" dirty="0" err="1"/>
              <a:t>dhe</a:t>
            </a:r>
            <a:r>
              <a:rPr lang="en-US" sz="2000" b="1" dirty="0"/>
              <a:t> </a:t>
            </a:r>
            <a:r>
              <a:rPr lang="en-US" sz="2000" b="1" dirty="0" err="1"/>
              <a:t>mirëmbajë</a:t>
            </a:r>
            <a:r>
              <a:rPr lang="en-US" sz="2000" b="1" dirty="0"/>
              <a:t> </a:t>
            </a:r>
            <a:r>
              <a:rPr lang="en-US" sz="2000" b="1" dirty="0" err="1"/>
              <a:t>një</a:t>
            </a:r>
            <a:r>
              <a:rPr lang="en-US" sz="2000" b="1" dirty="0"/>
              <a:t> </a:t>
            </a:r>
            <a:r>
              <a:rPr lang="en-US" sz="2000" b="1" dirty="0" err="1"/>
              <a:t>regjistër</a:t>
            </a:r>
            <a:r>
              <a:rPr lang="en-US" sz="2000" b="1" dirty="0"/>
              <a:t> </a:t>
            </a:r>
            <a:r>
              <a:rPr lang="en-US" sz="2000" b="1" dirty="0" err="1"/>
              <a:t>përmbledhës</a:t>
            </a:r>
            <a:r>
              <a:rPr lang="en-US" sz="2000" b="1" dirty="0"/>
              <a:t> </a:t>
            </a:r>
            <a:r>
              <a:rPr lang="en-US" sz="2000" b="1" dirty="0" err="1"/>
              <a:t>të</a:t>
            </a:r>
            <a:r>
              <a:rPr lang="en-US" sz="2000" b="1" dirty="0"/>
              <a:t> </a:t>
            </a:r>
            <a:r>
              <a:rPr lang="en-US" sz="2000" b="1" dirty="0" err="1"/>
              <a:t>prokurimit</a:t>
            </a:r>
            <a:r>
              <a:rPr lang="en-US" sz="2000" b="1" dirty="0"/>
              <a:t> </a:t>
            </a:r>
            <a:r>
              <a:rPr lang="en-US" sz="2000" b="1" dirty="0" err="1"/>
              <a:t>në</a:t>
            </a:r>
            <a:r>
              <a:rPr lang="en-US" sz="2000" b="1" dirty="0"/>
              <a:t> </a:t>
            </a:r>
            <a:r>
              <a:rPr lang="en-US" sz="2000" b="1" dirty="0" err="1"/>
              <a:t>lidhje</a:t>
            </a:r>
            <a:r>
              <a:rPr lang="en-US" sz="2000" b="1" dirty="0"/>
              <a:t> me </a:t>
            </a:r>
            <a:r>
              <a:rPr lang="en-US" sz="2000" b="1" dirty="0" err="1"/>
              <a:t>secilën</a:t>
            </a:r>
            <a:r>
              <a:rPr lang="en-US" sz="2000" b="1" dirty="0"/>
              <a:t> </a:t>
            </a:r>
            <a:r>
              <a:rPr lang="en-US" sz="2000" b="1" dirty="0" err="1"/>
              <a:t>procedurë</a:t>
            </a:r>
            <a:r>
              <a:rPr lang="en-US" sz="2000" b="1" dirty="0"/>
              <a:t> </a:t>
            </a:r>
            <a:r>
              <a:rPr lang="en-US" sz="2000" b="1" dirty="0" err="1"/>
              <a:t>të</a:t>
            </a:r>
            <a:r>
              <a:rPr lang="en-US" sz="2000" b="1" dirty="0"/>
              <a:t> </a:t>
            </a:r>
            <a:r>
              <a:rPr lang="en-US" sz="2000" b="1" dirty="0" err="1"/>
              <a:t>prokurimit</a:t>
            </a:r>
            <a:r>
              <a:rPr lang="en-US" sz="2000" b="1" dirty="0"/>
              <a:t> </a:t>
            </a:r>
            <a:r>
              <a:rPr lang="en-US" sz="2000" b="1" dirty="0" err="1"/>
              <a:t>që</a:t>
            </a:r>
            <a:r>
              <a:rPr lang="en-US" sz="2000" b="1" dirty="0"/>
              <a:t> </a:t>
            </a:r>
            <a:r>
              <a:rPr lang="en-US" sz="2000" b="1" dirty="0" err="1"/>
              <a:t>përmban</a:t>
            </a:r>
            <a:r>
              <a:rPr lang="en-US" sz="2000" b="1" dirty="0"/>
              <a:t> </a:t>
            </a:r>
            <a:r>
              <a:rPr lang="en-US" sz="2000" b="1" dirty="0" err="1"/>
              <a:t>hapat</a:t>
            </a:r>
            <a:r>
              <a:rPr lang="en-US" sz="2000" b="1" dirty="0"/>
              <a:t> e </a:t>
            </a:r>
            <a:r>
              <a:rPr lang="en-US" sz="2000" b="1" dirty="0" err="1" smtClean="0"/>
              <a:t>procesit</a:t>
            </a:r>
            <a:r>
              <a:rPr lang="en-US" sz="2000" b="1" dirty="0" smtClean="0"/>
              <a:t> </a:t>
            </a:r>
            <a:r>
              <a:rPr lang="en-US" sz="2000" b="1" dirty="0" err="1"/>
              <a:t>të</a:t>
            </a:r>
            <a:r>
              <a:rPr lang="en-US" sz="2000" b="1" dirty="0"/>
              <a:t> </a:t>
            </a:r>
            <a:r>
              <a:rPr lang="en-US" sz="2000" b="1" dirty="0" err="1"/>
              <a:t>procedurës</a:t>
            </a:r>
            <a:r>
              <a:rPr lang="en-US" sz="2000" b="1" dirty="0"/>
              <a:t> </a:t>
            </a:r>
            <a:r>
              <a:rPr lang="en-US" sz="2000" b="1" dirty="0" err="1"/>
              <a:t>dhe</a:t>
            </a:r>
            <a:r>
              <a:rPr lang="en-US" sz="2000" b="1" dirty="0"/>
              <a:t> </a:t>
            </a:r>
            <a:r>
              <a:rPr lang="en-US" sz="2000" b="1" dirty="0" err="1"/>
              <a:t>rezultateve</a:t>
            </a:r>
            <a:r>
              <a:rPr lang="en-US" sz="2000" b="1" dirty="0"/>
              <a:t> </a:t>
            </a:r>
            <a:r>
              <a:rPr lang="en-US" sz="2000" b="1" dirty="0" err="1"/>
              <a:t>të</a:t>
            </a:r>
            <a:r>
              <a:rPr lang="en-US" sz="2000" b="1" dirty="0"/>
              <a:t> </a:t>
            </a:r>
            <a:r>
              <a:rPr lang="en-US" sz="2000" b="1" dirty="0" err="1"/>
              <a:t>procedurës</a:t>
            </a:r>
            <a:r>
              <a:rPr lang="en-US" sz="2000" b="1" dirty="0"/>
              <a:t>. </a:t>
            </a:r>
            <a:endParaRPr lang="en-US" sz="2000" b="1" dirty="0" smtClean="0"/>
          </a:p>
          <a:p>
            <a:endParaRPr lang="en-US" sz="2000" b="1" dirty="0"/>
          </a:p>
          <a:p>
            <a:r>
              <a:rPr lang="sq-AL" sz="2000" b="1" dirty="0"/>
              <a:t>Paragrafit 1 i shtohet ky pasues</a:t>
            </a:r>
            <a:r>
              <a:rPr lang="sq-AL" sz="2000" b="1" i="1" dirty="0"/>
              <a:t>. “Ruajtja e dokumenteve përkatëse bëhet sipas legjislacionit në fuqi për Arkivat Shtetërore”.</a:t>
            </a:r>
            <a:endParaRPr lang="en-US" sz="2000" dirty="0"/>
          </a:p>
          <a:p>
            <a:r>
              <a:rPr lang="sq-AL" sz="2000" b="1" dirty="0"/>
              <a:t> </a:t>
            </a:r>
            <a:endParaRPr lang="en-US" sz="2000" dirty="0"/>
          </a:p>
          <a:p>
            <a:r>
              <a:rPr lang="sq-AL" sz="2000" b="1" dirty="0"/>
              <a:t>Ndryshohet paragrafi 3 dhe 5</a:t>
            </a:r>
            <a:r>
              <a:rPr lang="sq-AL" sz="2000" b="1" dirty="0" smtClean="0"/>
              <a:t>.</a:t>
            </a:r>
            <a:endParaRPr lang="en-US" sz="2000" b="1" dirty="0" smtClean="0"/>
          </a:p>
          <a:p>
            <a:endParaRPr lang="en-US" sz="2000" dirty="0"/>
          </a:p>
          <a:p>
            <a:r>
              <a:rPr lang="sq-AL" sz="2000" b="1" dirty="0"/>
              <a:t>Fjala </a:t>
            </a:r>
            <a:r>
              <a:rPr lang="sq-AL" sz="2000" b="1" i="1" dirty="0"/>
              <a:t>person</a:t>
            </a:r>
            <a:r>
              <a:rPr lang="sq-AL" sz="2000" b="1" dirty="0"/>
              <a:t> zëvendësohet me fjalën </a:t>
            </a:r>
            <a:r>
              <a:rPr lang="sq-AL" sz="2000" b="1" i="1" dirty="0"/>
              <a:t>pale e interesit</a:t>
            </a:r>
            <a:r>
              <a:rPr lang="sq-AL" sz="2000" b="1" dirty="0"/>
              <a:t> </a:t>
            </a:r>
            <a:r>
              <a:rPr lang="sq-AL" sz="2000" b="1" dirty="0" err="1"/>
              <a:t>dmth</a:t>
            </a:r>
            <a:r>
              <a:rPr lang="sq-AL" sz="2000" b="1" dirty="0"/>
              <a:t> vetëm pala e interesit mund te kërkoj qasje ne dokumentacion.</a:t>
            </a:r>
            <a:endParaRPr lang="en-US" sz="2000" b="1" dirty="0"/>
          </a:p>
          <a:p>
            <a:endParaRPr lang="en-US" sz="2000" b="1" dirty="0"/>
          </a:p>
          <a:p>
            <a:r>
              <a:rPr lang="sq-AL" sz="2000" b="1" dirty="0"/>
              <a:t> Pala e interesit, ne përputhje me nenin 4.1.26, është </a:t>
            </a:r>
            <a:r>
              <a:rPr lang="sq-AL" sz="2000" i="1" dirty="0"/>
              <a:t>personi që mund të </a:t>
            </a:r>
            <a:r>
              <a:rPr lang="sq-AL" sz="2000" b="1" i="1" dirty="0"/>
              <a:t>dëshmojë interes material </a:t>
            </a:r>
            <a:r>
              <a:rPr lang="sq-AL" sz="2000" i="1" dirty="0"/>
              <a:t>nga rezultati i aktivitetit të prokurimit të zbatuar nga autoriteti kontraktues në raport me një kontratë të veçantë publike ose konkurs projektimi duke përfshire cilindo person i cili ka qenë ose mund të jetë në rrezik të dëmtimit nga një shkelje e pretenduar</a:t>
            </a:r>
            <a:r>
              <a:rPr lang="sq-AL" sz="2000" i="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457200"/>
            <a:ext cx="8229600" cy="7620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21</a:t>
            </a:r>
            <a:r>
              <a:rPr lang="en-US" sz="2000" b="1" dirty="0" smtClean="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Kufizimet </a:t>
            </a:r>
            <a:r>
              <a:rPr lang="sq-AL" sz="2000" b="1" dirty="0">
                <a:solidFill>
                  <a:srgbClr val="FF0000"/>
                </a:solidFill>
                <a:latin typeface="Arial" panose="020B0604020202020204" pitchFamily="34" charset="0"/>
                <a:cs typeface="Arial" panose="020B0604020202020204" pitchFamily="34" charset="0"/>
              </a:rPr>
              <a:t>për zbatimin e Neneve 16-20</a:t>
            </a: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600200"/>
            <a:ext cx="8686800" cy="3416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b="1" dirty="0"/>
          </a:p>
          <a:p>
            <a:pPr marL="457200" indent="-457200">
              <a:buFont typeface="Arial" pitchFamily="34" charset="0"/>
              <a:buChar char="•"/>
            </a:pPr>
            <a:r>
              <a:rPr lang="sq-AL" sz="2000" b="1" dirty="0"/>
              <a:t>Fshihet paragrafi 2 i nenit 21</a:t>
            </a:r>
            <a:endParaRPr lang="en-US" sz="2000" b="1" dirty="0"/>
          </a:p>
          <a:p>
            <a:pPr marL="457200" indent="-457200">
              <a:buFont typeface="Arial" pitchFamily="34" charset="0"/>
              <a:buChar char="•"/>
            </a:pPr>
            <a:endParaRPr lang="en-US" sz="2000" dirty="0"/>
          </a:p>
          <a:p>
            <a:pPr marL="457200" indent="-457200">
              <a:buFont typeface="Arial" pitchFamily="34" charset="0"/>
              <a:buChar char="•"/>
            </a:pPr>
            <a:r>
              <a:rPr lang="sq-AL" sz="2000" b="1" dirty="0"/>
              <a:t>Me LPP bazik vlera e parashikuar e kontratës është </a:t>
            </a:r>
            <a:r>
              <a:rPr lang="sq-AL" sz="2000" b="1" u="sng" dirty="0"/>
              <a:t>konsideruar </a:t>
            </a:r>
            <a:r>
              <a:rPr lang="sq-AL" sz="2000" b="1" u="sng" dirty="0" err="1"/>
              <a:t>konfidencial</a:t>
            </a:r>
            <a:r>
              <a:rPr lang="sq-AL" sz="2000" b="1" u="sng" dirty="0"/>
              <a:t>.</a:t>
            </a:r>
            <a:r>
              <a:rPr lang="sq-AL" sz="2000" b="1" dirty="0"/>
              <a:t> </a:t>
            </a:r>
            <a:endParaRPr lang="en-US" sz="2000" b="1" dirty="0"/>
          </a:p>
          <a:p>
            <a:pPr marL="457200" indent="-457200">
              <a:buFont typeface="Arial" pitchFamily="34" charset="0"/>
              <a:buChar char="•"/>
            </a:pPr>
            <a:endParaRPr lang="en-US" sz="2000" b="1" dirty="0"/>
          </a:p>
          <a:p>
            <a:pPr marL="457200" indent="-457200">
              <a:buFont typeface="Arial" pitchFamily="34" charset="0"/>
              <a:buChar char="•"/>
            </a:pPr>
            <a:r>
              <a:rPr lang="sq-AL" sz="2000" b="1" dirty="0"/>
              <a:t>Me </a:t>
            </a:r>
            <a:r>
              <a:rPr lang="sq-AL" sz="2000" b="1" dirty="0" err="1"/>
              <a:t>amendamentim</a:t>
            </a:r>
            <a:r>
              <a:rPr lang="sq-AL" sz="2000" b="1" dirty="0"/>
              <a:t> vlera e parashikuar e kontratave nuk është </a:t>
            </a:r>
            <a:r>
              <a:rPr lang="sq-AL" sz="2000" b="1" dirty="0" err="1"/>
              <a:t>konfidencial</a:t>
            </a:r>
            <a:r>
              <a:rPr lang="sq-AL" sz="2000" b="1" dirty="0"/>
              <a:t> dhe mund te publikohet ne Njoftimin për kontrate.</a:t>
            </a:r>
            <a:endParaRPr lang="en-US" sz="2000" dirty="0"/>
          </a:p>
          <a:p>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25</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Trajnimi i Zyrtarëve të Prokurimit</a:t>
            </a: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71096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dirty="0"/>
              <a:t>Përgjegjësitë për trajnime  barten nga IKAP tek KRPP</a:t>
            </a:r>
            <a:endParaRPr lang="en-US" sz="2000" b="1" dirty="0"/>
          </a:p>
          <a:p>
            <a:endParaRPr lang="en-US" sz="2000" b="1" dirty="0"/>
          </a:p>
          <a:p>
            <a:r>
              <a:rPr lang="sq-AL" sz="2000" b="1" dirty="0"/>
              <a:t>KRPP:</a:t>
            </a:r>
            <a:endParaRPr lang="en-US" sz="2000" dirty="0"/>
          </a:p>
          <a:p>
            <a:pPr marL="457200" lvl="0" indent="-457200">
              <a:buFont typeface="Arial" pitchFamily="34" charset="0"/>
              <a:buChar char="•"/>
            </a:pPr>
            <a:r>
              <a:rPr lang="sq-AL" sz="2000" b="1" dirty="0"/>
              <a:t>Zhvillon modulet e trajnimit dhe </a:t>
            </a:r>
            <a:r>
              <a:rPr lang="sq-AL" sz="2000" b="1" dirty="0" err="1"/>
              <a:t>kurrikulen</a:t>
            </a:r>
            <a:endParaRPr lang="en-US" sz="2000" dirty="0"/>
          </a:p>
          <a:p>
            <a:pPr marL="457200" lvl="0" indent="-457200">
              <a:buFont typeface="Arial" pitchFamily="34" charset="0"/>
              <a:buChar char="•"/>
            </a:pPr>
            <a:r>
              <a:rPr lang="sq-AL" sz="2000" b="1" dirty="0"/>
              <a:t>Identifikon (përzgjedh) trajnerët </a:t>
            </a:r>
            <a:endParaRPr lang="en-US" sz="2000" dirty="0"/>
          </a:p>
          <a:p>
            <a:pPr marL="457200" lvl="0" indent="-457200">
              <a:buFont typeface="Arial" pitchFamily="34" charset="0"/>
              <a:buChar char="•"/>
            </a:pPr>
            <a:r>
              <a:rPr lang="sq-AL" sz="2000" b="1" dirty="0"/>
              <a:t>Siguron qe trajnimet te mbahen nga trajnerë apo Institucion i trajnimeve që ka ekspertizë substanciale </a:t>
            </a:r>
            <a:r>
              <a:rPr lang="en-US" sz="2000" dirty="0"/>
              <a:t> </a:t>
            </a:r>
            <a:r>
              <a:rPr lang="sq-AL" sz="2000" dirty="0"/>
              <a:t>në praktikat më të mira ndërkombëtare të prokurimit; dhe në sistemin e prokurimit të BE-së</a:t>
            </a:r>
            <a:endParaRPr lang="en-US" sz="2000" dirty="0"/>
          </a:p>
          <a:p>
            <a:pPr marL="457200" lvl="0" indent="-457200">
              <a:buFont typeface="Arial" pitchFamily="34" charset="0"/>
              <a:buChar char="•"/>
            </a:pPr>
            <a:r>
              <a:rPr lang="sq-AL" sz="2000" b="1" dirty="0"/>
              <a:t>Ne bashkëpunim me IKAP-in aranzhon zhvillimin dhe mbajtjen e trajnimeve</a:t>
            </a:r>
            <a:endParaRPr lang="en-US" sz="2000" dirty="0"/>
          </a:p>
          <a:p>
            <a:pPr marL="822960" lvl="0" indent="-457200">
              <a:buFont typeface="Wingdings" pitchFamily="2" charset="2"/>
              <a:buChar char="ü"/>
            </a:pPr>
            <a:r>
              <a:rPr lang="sq-AL" sz="2000" dirty="0"/>
              <a:t>15 dite trajnime bazike</a:t>
            </a:r>
            <a:endParaRPr lang="en-US" sz="2000" dirty="0"/>
          </a:p>
          <a:p>
            <a:pPr marL="822960" lvl="0" indent="-457200">
              <a:buFont typeface="Wingdings" pitchFamily="2" charset="2"/>
              <a:buChar char="ü"/>
            </a:pPr>
            <a:r>
              <a:rPr lang="sq-AL" sz="2000" dirty="0"/>
              <a:t>10 dite trajnime te avancuara</a:t>
            </a:r>
            <a:endParaRPr lang="en-US" sz="2000" dirty="0"/>
          </a:p>
          <a:p>
            <a:pPr marL="457200" lvl="0" indent="-457200">
              <a:buFont typeface="Arial" pitchFamily="34" charset="0"/>
              <a:buChar char="•"/>
            </a:pPr>
            <a:r>
              <a:rPr lang="sq-AL" sz="2000" b="1" dirty="0"/>
              <a:t>Ne bashkëpunim me IKAP-in është përgjegjës për organizimin e provimeve.</a:t>
            </a:r>
            <a:endParaRPr lang="en-US" sz="2000" dirty="0"/>
          </a:p>
          <a:p>
            <a:pPr marL="457200" lvl="0" indent="-457200">
              <a:buFont typeface="Arial" pitchFamily="34" charset="0"/>
              <a:buChar char="•"/>
            </a:pPr>
            <a:r>
              <a:rPr lang="sq-AL" sz="2000" b="1" dirty="0"/>
              <a:t>Në bashkëpunim me IKAP-in</a:t>
            </a:r>
            <a:r>
              <a:rPr lang="sq-AL" sz="2000" dirty="0"/>
              <a:t> lëshon </a:t>
            </a:r>
            <a:r>
              <a:rPr lang="sq-AL" sz="2000" u="sng" dirty="0"/>
              <a:t>“certifikatën themelore profesionale të prokurimit</a:t>
            </a:r>
            <a:r>
              <a:rPr lang="sq-AL" sz="2000" dirty="0"/>
              <a:t>” dhe “</a:t>
            </a:r>
            <a:r>
              <a:rPr lang="sq-AL" sz="2000" u="sng" dirty="0"/>
              <a:t>certifikatën e avancuar profesionale të prokurimit</a:t>
            </a:r>
            <a:endParaRPr lang="en-US" sz="2000" dirty="0"/>
          </a:p>
          <a:p>
            <a:endParaRPr lang="en-US" sz="2000" b="1" dirty="0"/>
          </a:p>
          <a:p>
            <a:endParaRPr lang="en-US" sz="2000" b="1" dirty="0"/>
          </a:p>
          <a:p>
            <a:endParaRPr lang="en-US" sz="2000" b="1" dirty="0"/>
          </a:p>
          <a:p>
            <a:r>
              <a:rPr lang="sq-AL" sz="2000" b="1" dirty="0"/>
              <a:t> </a:t>
            </a:r>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25</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Trajnimi i Zyrtarëve të Prokurimit</a:t>
            </a:r>
            <a:r>
              <a:rPr lang="en-US" sz="2000" b="1" dirty="0">
                <a:solidFill>
                  <a:srgbClr val="FF0000"/>
                </a:solidFill>
                <a:latin typeface="Arial" panose="020B0604020202020204" pitchFamily="34" charset="0"/>
                <a:cs typeface="Arial" panose="020B0604020202020204" pitchFamily="34" charset="0"/>
              </a:rPr>
              <a:t> (2)</a:t>
            </a: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55707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u="sng" dirty="0"/>
              <a:t>Certifikatat:</a:t>
            </a:r>
            <a:endParaRPr lang="en-US" sz="2000" dirty="0"/>
          </a:p>
          <a:p>
            <a:r>
              <a:rPr lang="sq-AL" sz="2000" b="1" dirty="0"/>
              <a:t> </a:t>
            </a:r>
            <a:endParaRPr lang="en-US" sz="2000" dirty="0"/>
          </a:p>
          <a:p>
            <a:pPr marL="457200" lvl="0" indent="-457200">
              <a:buFont typeface="Arial" pitchFamily="34" charset="0"/>
              <a:buChar char="•"/>
            </a:pPr>
            <a:r>
              <a:rPr lang="sq-AL" sz="2000" dirty="0"/>
              <a:t>Certifikatat themelore profesionale të prokurimit janë të vlefshme </a:t>
            </a:r>
            <a:r>
              <a:rPr lang="sq-AL" sz="2000" b="1" dirty="0"/>
              <a:t>për tri (3) vite</a:t>
            </a:r>
            <a:endParaRPr lang="en-US" sz="2000" dirty="0"/>
          </a:p>
          <a:p>
            <a:pPr marL="457200" lvl="0" indent="-457200">
              <a:buFont typeface="Arial" pitchFamily="34" charset="0"/>
              <a:buChar char="•"/>
            </a:pPr>
            <a:r>
              <a:rPr lang="sq-AL" sz="2000" dirty="0"/>
              <a:t>Personi i cili mban një certifikatë themelore të prokurimit dhe i cili nuk arrin të marrë certifikatën e avancuar brenda kësaj periudhe tri (3) vjeçare e humb të drejtën për të </a:t>
            </a:r>
            <a:r>
              <a:rPr lang="sq-AL" sz="2000" b="1" dirty="0"/>
              <a:t>shërbyer si Zyrtar përgjegjës i Prokurimit</a:t>
            </a:r>
            <a:r>
              <a:rPr lang="sq-AL" sz="2000" dirty="0"/>
              <a:t> përderisa ai/ajo të marrë certifikatën e </a:t>
            </a:r>
            <a:r>
              <a:rPr lang="sq-AL" sz="2000" dirty="0" smtClean="0"/>
              <a:t>avancuar</a:t>
            </a:r>
            <a:r>
              <a:rPr lang="en-US" sz="2000" dirty="0" smtClean="0"/>
              <a:t>.</a:t>
            </a:r>
          </a:p>
          <a:p>
            <a:pPr marL="457200" lvl="0" indent="-457200">
              <a:buFont typeface="Arial" pitchFamily="34" charset="0"/>
              <a:buChar char="•"/>
            </a:pPr>
            <a:endParaRPr lang="en-US" sz="2000" dirty="0"/>
          </a:p>
          <a:p>
            <a:pPr marL="457200" lvl="0" indent="-457200">
              <a:buFont typeface="Arial" pitchFamily="34" charset="0"/>
              <a:buChar char="•"/>
            </a:pPr>
            <a:r>
              <a:rPr lang="sq-AL" sz="2000" b="1" dirty="0"/>
              <a:t>Certifikatat e avancuara kanë </a:t>
            </a:r>
            <a:r>
              <a:rPr lang="sq-AL" sz="2000" b="1" dirty="0" err="1"/>
              <a:t>validitet</a:t>
            </a:r>
            <a:r>
              <a:rPr lang="sq-AL" sz="2000" b="1" dirty="0"/>
              <a:t> të përhershëm dhe në rast se KRPP-ja organizon trajnime</a:t>
            </a:r>
            <a:r>
              <a:rPr lang="sq-AL" sz="2000" dirty="0"/>
              <a:t> </a:t>
            </a:r>
            <a:r>
              <a:rPr lang="sq-AL" sz="2000" b="1" dirty="0"/>
              <a:t>bartësit e tyre janë të obliguar që të ndjekin </a:t>
            </a:r>
            <a:r>
              <a:rPr lang="sq-AL" sz="2000" b="1" dirty="0" smtClean="0"/>
              <a:t>trajnimet</a:t>
            </a:r>
            <a:r>
              <a:rPr lang="en-US" sz="2000" b="1" dirty="0" smtClean="0"/>
              <a:t>.</a:t>
            </a:r>
          </a:p>
          <a:p>
            <a:pPr lvl="0"/>
            <a:endParaRPr lang="en-US" sz="2000" dirty="0"/>
          </a:p>
          <a:p>
            <a:pPr marL="457200" lvl="0" indent="-457200">
              <a:buFont typeface="Arial" pitchFamily="34" charset="0"/>
              <a:buChar char="•"/>
            </a:pPr>
            <a:r>
              <a:rPr lang="sq-AL" sz="2000" dirty="0"/>
              <a:t>Personat të cilët posedojnë një </a:t>
            </a:r>
            <a:r>
              <a:rPr lang="sq-AL" sz="2000" b="1" u="sng" dirty="0"/>
              <a:t>certifikatë ose diplomë të avancuar të nivelit </a:t>
            </a:r>
            <a:r>
              <a:rPr lang="sq-AL" sz="2000" b="1" u="sng" dirty="0" err="1"/>
              <a:t>bachelor</a:t>
            </a:r>
            <a:r>
              <a:rPr lang="sq-AL" sz="2000" u="sng" dirty="0"/>
              <a:t> ose </a:t>
            </a:r>
            <a:r>
              <a:rPr lang="sq-AL" sz="2000" b="1" u="sng" dirty="0" err="1"/>
              <a:t>master</a:t>
            </a:r>
            <a:r>
              <a:rPr lang="sq-AL" sz="2000" b="1" u="sng" dirty="0"/>
              <a:t> të prokurimit</a:t>
            </a:r>
            <a:r>
              <a:rPr lang="sq-AL" sz="2000" dirty="0"/>
              <a:t> të njohur ndërkombëtarësh janë të përjashtuar nga obligimi për certifikim. </a:t>
            </a:r>
            <a:r>
              <a:rPr lang="sq-AL" sz="2000" b="1" dirty="0" smtClean="0"/>
              <a:t> </a:t>
            </a:r>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Neni 25</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Trajnimi i Zyrtarëve të Prokurimit</a:t>
            </a:r>
            <a:r>
              <a:rPr lang="en-US" sz="2000" b="1" dirty="0">
                <a:latin typeface="Arial" panose="020B0604020202020204" pitchFamily="34" charset="0"/>
                <a:cs typeface="Arial" panose="020B0604020202020204" pitchFamily="34" charset="0"/>
              </a:rPr>
              <a:t> (3)</a:t>
            </a:r>
            <a:r>
              <a:rPr lang="sq-AL" sz="2000" dirty="0">
                <a:latin typeface="Arial" panose="020B0604020202020204" pitchFamily="34" charset="0"/>
                <a:cs typeface="Arial" panose="020B0604020202020204" pitchFamily="34" charset="0"/>
              </a:rPr>
              <a:t/>
            </a:r>
            <a:br>
              <a:rPr lang="sq-AL"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lvl="0" indent="-457200">
              <a:buFont typeface="Arial" pitchFamily="34" charset="0"/>
              <a:buChar char="•"/>
            </a:pPr>
            <a:r>
              <a:rPr lang="sq-AL" sz="2000" dirty="0"/>
              <a:t>Megjithatë, këta persona janë të obliguar që të marrin pjesë në trajnimin e vazhdueshëm</a:t>
            </a:r>
            <a:r>
              <a:rPr lang="sq-AL" sz="2000" dirty="0" smtClean="0"/>
              <a:t>.</a:t>
            </a:r>
            <a:endParaRPr lang="en-US" sz="2000" b="1" u="sng" dirty="0" smtClean="0"/>
          </a:p>
          <a:p>
            <a:pPr marL="457200" lvl="0" indent="-457200">
              <a:buFont typeface="Wingdings" pitchFamily="2" charset="2"/>
              <a:buChar char="ü"/>
            </a:pPr>
            <a:endParaRPr lang="en-US" sz="2000" b="1" u="sng" dirty="0"/>
          </a:p>
          <a:p>
            <a:pPr marL="457200" lvl="0" indent="-457200">
              <a:buFont typeface="Wingdings" pitchFamily="2" charset="2"/>
              <a:buChar char="ü"/>
            </a:pPr>
            <a:r>
              <a:rPr lang="sq-AL" sz="2000" b="1" u="sng" dirty="0" smtClean="0"/>
              <a:t>Certifikatë </a:t>
            </a:r>
            <a:r>
              <a:rPr lang="sq-AL" sz="2000" b="1" u="sng" dirty="0"/>
              <a:t>ose diplomë e avancuar</a:t>
            </a:r>
            <a:r>
              <a:rPr lang="sq-AL" sz="2000" b="1" dirty="0"/>
              <a:t> konsiderohen, një</a:t>
            </a:r>
            <a:r>
              <a:rPr lang="sq-AL" sz="2000" dirty="0"/>
              <a:t> </a:t>
            </a:r>
            <a:r>
              <a:rPr lang="sq-AL" sz="2000" b="1" dirty="0"/>
              <a:t>certifikatë ose diplomë e avancuar, të cilën e disponon një kandidat, dhe e cila është</a:t>
            </a:r>
            <a:r>
              <a:rPr lang="sq-AL" sz="2000" dirty="0"/>
              <a:t> </a:t>
            </a:r>
            <a:r>
              <a:rPr lang="sq-AL" sz="2000" b="1" dirty="0"/>
              <a:t>fituar në një institucion të licencuar arsimor, brenda apo jashtë Kosovës, nëse programi</a:t>
            </a:r>
            <a:r>
              <a:rPr lang="sq-AL" sz="2000" dirty="0"/>
              <a:t> </a:t>
            </a:r>
            <a:r>
              <a:rPr lang="sq-AL" sz="2000" b="1" dirty="0" smtClean="0"/>
              <a:t>arsimor </a:t>
            </a:r>
            <a:r>
              <a:rPr lang="sq-AL" sz="2000" b="1" dirty="0"/>
              <a:t>është i bazuar në Direktivat e Prokurimit të KE, si dhe në praktikat më të mira</a:t>
            </a:r>
            <a:r>
              <a:rPr lang="sq-AL" sz="2000" dirty="0"/>
              <a:t> </a:t>
            </a:r>
            <a:r>
              <a:rPr lang="sq-AL" sz="2000" b="1" dirty="0" smtClean="0"/>
              <a:t>ndërkombëtare</a:t>
            </a:r>
            <a:r>
              <a:rPr lang="en-US" sz="2000" b="1" dirty="0" smtClean="0"/>
              <a:t>.</a:t>
            </a:r>
          </a:p>
          <a:p>
            <a:pPr marL="457200" lvl="0" indent="-457200">
              <a:buFont typeface="Wingdings" pitchFamily="2" charset="2"/>
              <a:buChar char="ü"/>
            </a:pPr>
            <a:r>
              <a:rPr lang="en-US" sz="2000" b="1" dirty="0" smtClean="0"/>
              <a:t>T</a:t>
            </a:r>
            <a:r>
              <a:rPr lang="sq-AL" sz="2000" b="1" dirty="0" smtClean="0"/>
              <a:t>ë </a:t>
            </a:r>
            <a:r>
              <a:rPr lang="sq-AL" sz="2000" b="1" dirty="0"/>
              <a:t>ketë zgjatur minimum pesëmbëdhjetë (15) ditë, si dhe në fund</a:t>
            </a:r>
            <a:r>
              <a:rPr lang="sq-AL" sz="2000" dirty="0"/>
              <a:t> </a:t>
            </a:r>
            <a:r>
              <a:rPr lang="sq-AL" sz="2000" b="1" dirty="0"/>
              <a:t>kandidati ti jetë nënshtruar provimit dhe me sukses ta ketë përfunduar </a:t>
            </a:r>
            <a:r>
              <a:rPr lang="sq-AL" sz="2000" b="1" dirty="0" smtClean="0"/>
              <a:t>atë</a:t>
            </a:r>
            <a:r>
              <a:rPr lang="en-US" sz="2000" b="1" dirty="0" smtClean="0"/>
              <a:t>.</a:t>
            </a:r>
            <a:endParaRPr lang="en-US" sz="2000" b="1" dirty="0"/>
          </a:p>
          <a:p>
            <a:pPr marL="457200" lvl="0" indent="-457200"/>
            <a:endParaRPr lang="en-US" sz="2000" dirty="0"/>
          </a:p>
          <a:p>
            <a:pPr marL="457200" lvl="0" indent="-457200">
              <a:buFont typeface="Wingdings" pitchFamily="2" charset="2"/>
              <a:buChar char="ü"/>
            </a:pPr>
            <a:r>
              <a:rPr lang="sq-AL" sz="2000" b="1" u="sng" dirty="0"/>
              <a:t>Diplomë</a:t>
            </a:r>
            <a:r>
              <a:rPr lang="sq-AL" sz="2000" u="sng" dirty="0"/>
              <a:t> </a:t>
            </a:r>
            <a:r>
              <a:rPr lang="sq-AL" sz="2000" b="1" u="sng" dirty="0" err="1"/>
              <a:t>bachelor</a:t>
            </a:r>
            <a:r>
              <a:rPr lang="sq-AL" sz="2000" b="1" u="sng" dirty="0"/>
              <a:t> ose </a:t>
            </a:r>
            <a:r>
              <a:rPr lang="sq-AL" sz="2000" b="1" u="sng" dirty="0" err="1"/>
              <a:t>master</a:t>
            </a:r>
            <a:r>
              <a:rPr lang="sq-AL" sz="2000" b="1" dirty="0"/>
              <a:t> e prokurimit publik konsiderohet ajo diplomë e cila është fituar në</a:t>
            </a:r>
            <a:r>
              <a:rPr lang="sq-AL" sz="2000" dirty="0"/>
              <a:t> </a:t>
            </a:r>
            <a:r>
              <a:rPr lang="sq-AL" sz="2000" b="1" dirty="0"/>
              <a:t>një institucion të licencuar arsimor brenda apo jashtë Kosovës, dhe që i përket drejtimit të prokurimit publik</a:t>
            </a:r>
            <a:r>
              <a:rPr lang="sq-AL" sz="2000" b="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25</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Trajnimi i Zyrtarëve të Prokurimit</a:t>
            </a:r>
            <a:r>
              <a:rPr lang="en-US" sz="2000" b="1" dirty="0">
                <a:solidFill>
                  <a:srgbClr val="FF0000"/>
                </a:solidFill>
                <a:latin typeface="Arial" panose="020B0604020202020204" pitchFamily="34" charset="0"/>
                <a:cs typeface="Arial" panose="020B0604020202020204" pitchFamily="34" charset="0"/>
              </a:rPr>
              <a:t> (4)</a:t>
            </a: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71096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u="sng" dirty="0"/>
              <a:t>Pjesëmarrja:</a:t>
            </a:r>
            <a:endParaRPr lang="en-US" sz="2000" dirty="0"/>
          </a:p>
          <a:p>
            <a:pPr lvl="0"/>
            <a:endParaRPr lang="en-US" sz="2000" dirty="0"/>
          </a:p>
          <a:p>
            <a:pPr marL="457200" lvl="0" indent="-457200">
              <a:buFont typeface="Arial" pitchFamily="34" charset="0"/>
              <a:buChar char="•"/>
            </a:pPr>
            <a:r>
              <a:rPr lang="sq-AL" sz="2000" b="1" dirty="0">
                <a:solidFill>
                  <a:srgbClr val="FF0000"/>
                </a:solidFill>
              </a:rPr>
              <a:t>Çdo person mund të marrë pjesë në kurset profesionale </a:t>
            </a:r>
            <a:r>
              <a:rPr lang="sq-AL" sz="2000" dirty="0"/>
              <a:t>të trajnimit në prokurim </a:t>
            </a:r>
            <a:r>
              <a:rPr lang="sq-AL" sz="2000" b="1" dirty="0"/>
              <a:t>të organizuara nga KRPP-ja dhe IKAP-</a:t>
            </a:r>
            <a:r>
              <a:rPr lang="sq-AL" sz="2000" dirty="0"/>
              <a:t> nëse ka hapësirë të mjaftueshme pas akomodimit të Zyrtarëve të Prokurimit dhe punonjësve të njësive të Prokurimit</a:t>
            </a:r>
            <a:endParaRPr lang="en-US" sz="2000" dirty="0"/>
          </a:p>
          <a:p>
            <a:pPr marL="457200" lvl="0" indent="-457200">
              <a:buFont typeface="Arial" pitchFamily="34" charset="0"/>
              <a:buChar char="•"/>
            </a:pPr>
            <a:endParaRPr lang="en-US" sz="2000" dirty="0"/>
          </a:p>
          <a:p>
            <a:pPr marL="457200" lvl="0" indent="-457200">
              <a:buFont typeface="Arial" pitchFamily="34" charset="0"/>
              <a:buChar char="•"/>
            </a:pPr>
            <a:r>
              <a:rPr lang="sq-AL" sz="2000" b="1" dirty="0">
                <a:solidFill>
                  <a:srgbClr val="FF0000"/>
                </a:solidFill>
              </a:rPr>
              <a:t>KRPP-ja</a:t>
            </a:r>
            <a:r>
              <a:rPr lang="sq-AL" sz="2000" dirty="0">
                <a:solidFill>
                  <a:srgbClr val="FF0000"/>
                </a:solidFill>
              </a:rPr>
              <a:t> mund të vendosë një tarifë të arsyeshme </a:t>
            </a:r>
            <a:r>
              <a:rPr lang="sq-AL" sz="2000" dirty="0"/>
              <a:t>për pjesëmarrje për personat që marrin pjesë në këto kurse. </a:t>
            </a:r>
            <a:r>
              <a:rPr lang="sq-AL" sz="2000" i="1" dirty="0"/>
              <a:t>(nuk vlen për Zyrtarët përgjegjës të Prokurimit, punonjësit e njësive të Prokurimit ose nëpunësit civil</a:t>
            </a:r>
            <a:r>
              <a:rPr lang="sq-AL" sz="2000" i="1" dirty="0" smtClean="0"/>
              <a:t>)</a:t>
            </a:r>
            <a:r>
              <a:rPr lang="en-US" sz="2000" i="1" dirty="0" smtClean="0"/>
              <a:t>.</a:t>
            </a:r>
            <a:endParaRPr lang="en-US" sz="2000" i="1" dirty="0"/>
          </a:p>
          <a:p>
            <a:pPr marL="457200" lvl="0" indent="-457200"/>
            <a:endParaRPr lang="en-US" sz="2000" dirty="0"/>
          </a:p>
          <a:p>
            <a:pPr marL="457200" lvl="0" indent="-457200">
              <a:buFont typeface="Arial" pitchFamily="34" charset="0"/>
              <a:buChar char="•"/>
            </a:pPr>
            <a:r>
              <a:rPr lang="sq-AL" sz="2000" b="1" dirty="0">
                <a:solidFill>
                  <a:srgbClr val="FF0000"/>
                </a:solidFill>
              </a:rPr>
              <a:t>KRPP-ja</a:t>
            </a:r>
            <a:r>
              <a:rPr lang="sq-AL" sz="2000" dirty="0">
                <a:solidFill>
                  <a:srgbClr val="FF0000"/>
                </a:solidFill>
              </a:rPr>
              <a:t> do ti sigurojë një kopje të materialeve të trajnimit çdo personi </a:t>
            </a:r>
            <a:r>
              <a:rPr lang="sq-AL" sz="2000" dirty="0"/>
              <a:t>të interesuar i cili duhet të paguajë një tarifë të arsyeshme për mbulimin e shpenzimeve të kopjimit </a:t>
            </a:r>
            <a:r>
              <a:rPr lang="sq-AL" sz="2000" i="1" dirty="0"/>
              <a:t>(nuk vlen për Zyrtarët përgjegjës të Prokurimit, punonjësit e njësive të Prokurimit ose nëpunësit civil)</a:t>
            </a:r>
            <a:endParaRPr lang="en-US" sz="2000" dirty="0"/>
          </a:p>
          <a:p>
            <a:pPr marL="457200" indent="-457200"/>
            <a:r>
              <a:rPr lang="sq-AL" sz="2000" b="1" dirty="0"/>
              <a:t> </a:t>
            </a:r>
            <a:endParaRPr lang="en-US" sz="2000" dirty="0"/>
          </a:p>
          <a:p>
            <a:endParaRPr lang="en-US" sz="2000" b="1" dirty="0"/>
          </a:p>
          <a:p>
            <a:endParaRPr lang="en-US" sz="2000" b="1" dirty="0"/>
          </a:p>
          <a:p>
            <a:endParaRPr lang="en-US" sz="2000" b="1" dirty="0"/>
          </a:p>
          <a:p>
            <a:r>
              <a:rPr lang="sq-AL" sz="2000" b="1" dirty="0"/>
              <a:t> </a:t>
            </a:r>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25</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Trajnimi i Zyrtarëve të Prokurimit</a:t>
            </a:r>
            <a:r>
              <a:rPr lang="en-US" sz="2000" b="1" dirty="0">
                <a:solidFill>
                  <a:srgbClr val="FF0000"/>
                </a:solidFill>
                <a:latin typeface="Arial" panose="020B0604020202020204" pitchFamily="34" charset="0"/>
                <a:cs typeface="Arial" panose="020B0604020202020204" pitchFamily="34" charset="0"/>
              </a:rPr>
              <a:t> (5)</a:t>
            </a: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u="sng" dirty="0"/>
              <a:t>Anulimi i certifikatës</a:t>
            </a:r>
            <a:endParaRPr lang="en-US" sz="2000" dirty="0"/>
          </a:p>
          <a:p>
            <a:pPr marL="457200" lvl="0" indent="-457200">
              <a:buFont typeface="Arial" pitchFamily="34" charset="0"/>
              <a:buChar char="•"/>
            </a:pPr>
            <a:r>
              <a:rPr lang="sq-AL" sz="2000" dirty="0"/>
              <a:t>Çdo certifikatë e prokurimit e lëshuar nga </a:t>
            </a:r>
            <a:r>
              <a:rPr lang="sq-AL" sz="2000" b="1" dirty="0"/>
              <a:t>KRPP-ja </a:t>
            </a:r>
            <a:r>
              <a:rPr lang="en-US" sz="2000" b="1" dirty="0" smtClean="0"/>
              <a:t>-</a:t>
            </a:r>
            <a:r>
              <a:rPr lang="sq-AL" sz="2000" b="1" dirty="0" smtClean="0"/>
              <a:t> IKAP</a:t>
            </a:r>
            <a:r>
              <a:rPr lang="sq-AL" sz="2000" dirty="0" smtClean="0"/>
              <a:t> </a:t>
            </a:r>
            <a:r>
              <a:rPr lang="sq-AL" sz="2000" dirty="0"/>
              <a:t>mund të </a:t>
            </a:r>
            <a:r>
              <a:rPr lang="sq-AL" sz="2000" b="1" dirty="0"/>
              <a:t>anulohet nga </a:t>
            </a:r>
            <a:r>
              <a:rPr lang="sq-AL" sz="2000" b="1" dirty="0" smtClean="0"/>
              <a:t>KRPP-ja</a:t>
            </a:r>
            <a:r>
              <a:rPr lang="en-US" sz="2000" b="1" dirty="0" smtClean="0"/>
              <a:t>.</a:t>
            </a:r>
            <a:endParaRPr lang="en-US" sz="2000" i="1" dirty="0"/>
          </a:p>
          <a:p>
            <a:pPr marL="457200" lvl="0" indent="-457200">
              <a:buFont typeface="Arial" pitchFamily="34" charset="0"/>
              <a:buChar char="•"/>
            </a:pPr>
            <a:r>
              <a:rPr lang="sq-AL" sz="2000" dirty="0"/>
              <a:t>Nëse poseduesi i certifikatës </a:t>
            </a:r>
            <a:r>
              <a:rPr lang="sq-AL" sz="2000" b="1" dirty="0"/>
              <a:t>është nëpunës civil,</a:t>
            </a:r>
            <a:r>
              <a:rPr lang="sq-AL" sz="2000" dirty="0"/>
              <a:t> procesi i anulimit duhet të bëhet në përputhje të plotë me kërkesat e Ligjit për Shërbimin Civil</a:t>
            </a:r>
            <a:endParaRPr lang="en-US" sz="2000" dirty="0"/>
          </a:p>
          <a:p>
            <a:pPr marL="457200" indent="-457200">
              <a:buFont typeface="Arial" pitchFamily="34" charset="0"/>
              <a:buChar char="•"/>
            </a:pPr>
            <a:r>
              <a:rPr lang="sq-AL" sz="2000" dirty="0"/>
              <a:t>Nëse poseduesi i certifikatës </a:t>
            </a:r>
            <a:r>
              <a:rPr lang="sq-AL" sz="2000" b="1" dirty="0"/>
              <a:t>nuk është nëpunës civil</a:t>
            </a:r>
            <a:r>
              <a:rPr lang="sq-AL" sz="2000" dirty="0"/>
              <a:t>, KRPP-ja duhet ti dërgojë këtij personi një njoftim paraprak me shkrim prej 90 ditëve për qëllimin e anulimit të certifikatës së tij/saj</a:t>
            </a:r>
            <a:r>
              <a:rPr lang="sq-AL" sz="2000" dirty="0" smtClean="0"/>
              <a:t>;</a:t>
            </a:r>
            <a:endParaRPr lang="en-US" sz="2000" dirty="0" smtClean="0"/>
          </a:p>
          <a:p>
            <a:pPr marL="457200" indent="-457200">
              <a:buFont typeface="Arial" pitchFamily="34" charset="0"/>
              <a:buChar char="•"/>
            </a:pPr>
            <a:r>
              <a:rPr lang="en-US" sz="2000" dirty="0" smtClean="0"/>
              <a:t>K</a:t>
            </a:r>
            <a:r>
              <a:rPr lang="sq-AL" sz="2000" dirty="0" smtClean="0"/>
              <a:t>y </a:t>
            </a:r>
            <a:r>
              <a:rPr lang="sq-AL" sz="2000" dirty="0"/>
              <a:t>njoftim i jep personit në fjalë të </a:t>
            </a:r>
            <a:r>
              <a:rPr lang="sq-AL" sz="2000" b="1" dirty="0"/>
              <a:t>drejtën e ankesës sipas Ligjit për Procedurën Administrative. </a:t>
            </a:r>
            <a:endParaRPr lang="en-US" sz="2000" b="1" dirty="0"/>
          </a:p>
          <a:p>
            <a:pPr marL="457200" indent="-457200">
              <a:buFont typeface="Arial" pitchFamily="34" charset="0"/>
              <a:buChar char="•"/>
            </a:pPr>
            <a:r>
              <a:rPr lang="sq-AL" sz="2000" dirty="0"/>
              <a:t>Nëse </a:t>
            </a:r>
            <a:r>
              <a:rPr lang="en-US" sz="2000" dirty="0" err="1" smtClean="0"/>
              <a:t>edhe</a:t>
            </a:r>
            <a:r>
              <a:rPr lang="en-US" sz="2000" dirty="0" smtClean="0"/>
              <a:t> me </a:t>
            </a:r>
            <a:r>
              <a:rPr lang="en-US" sz="2000" dirty="0" err="1" smtClean="0"/>
              <a:t>tej</a:t>
            </a:r>
            <a:r>
              <a:rPr lang="en-US" sz="2000" dirty="0" smtClean="0"/>
              <a:t> </a:t>
            </a:r>
            <a:r>
              <a:rPr lang="sq-AL" sz="2000" dirty="0" smtClean="0"/>
              <a:t>personi </a:t>
            </a:r>
            <a:r>
              <a:rPr lang="sq-AL" sz="2000" dirty="0"/>
              <a:t>në fjalë është i pakënaqur me rezultatin, atëherë ai mund të ankohet për anulimin e certifikatës në </a:t>
            </a:r>
            <a:r>
              <a:rPr lang="sq-AL" sz="2000" b="1" dirty="0"/>
              <a:t>Gjykatën Themelore – Departamenti për çështje </a:t>
            </a:r>
            <a:r>
              <a:rPr lang="sq-AL" sz="2000" b="1" dirty="0" smtClean="0"/>
              <a:t>administrative</a:t>
            </a:r>
            <a:r>
              <a:rPr lang="en-US" sz="2000" b="1" dirty="0" smtClean="0"/>
              <a:t>.</a:t>
            </a:r>
          </a:p>
          <a:p>
            <a:pPr marL="457200" indent="-457200">
              <a:buFont typeface="Arial" pitchFamily="34" charset="0"/>
              <a:buChar char="•"/>
            </a:pPr>
            <a:endParaRPr lang="en-US" sz="2000" b="1" dirty="0"/>
          </a:p>
          <a:p>
            <a:pPr marL="457200" indent="-457200">
              <a:buFont typeface="Arial" pitchFamily="34" charset="0"/>
              <a:buChar char="•"/>
            </a:pPr>
            <a:r>
              <a:rPr lang="sq-AL" sz="2000" b="1" dirty="0" smtClean="0"/>
              <a:t>Pas </a:t>
            </a:r>
            <a:r>
              <a:rPr lang="sq-AL" sz="2000" b="1" dirty="0"/>
              <a:t>periudhës një vjeçare zyrtari në fjalë mund të filloj trajnimin </a:t>
            </a:r>
            <a:r>
              <a:rPr lang="sq-AL" sz="2000" b="1" dirty="0" smtClean="0"/>
              <a:t>bazik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26</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Nënshkrimi i kontratave publike</a:t>
            </a: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219200"/>
            <a:ext cx="8686800" cy="46782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r>
              <a:rPr lang="sq-AL" sz="2000" dirty="0" smtClean="0"/>
              <a:t>Shtohet një fjali pas nenit 1 për nënshkrim te kontratave me vlera minimale (1000) nga drejtoret e shkollave. </a:t>
            </a:r>
            <a:endParaRPr lang="en-US" sz="2000" dirty="0" smtClean="0"/>
          </a:p>
          <a:p>
            <a:pPr marL="457200" indent="-457200">
              <a:buFont typeface="Arial" pitchFamily="34" charset="0"/>
              <a:buChar char="•"/>
            </a:pPr>
            <a:endParaRPr lang="en-US" sz="2000" dirty="0" smtClean="0"/>
          </a:p>
          <a:p>
            <a:pPr marL="457200" indent="-457200">
              <a:buFont typeface="Arial" pitchFamily="34" charset="0"/>
              <a:buChar char="•"/>
            </a:pPr>
            <a:r>
              <a:rPr lang="sq-AL" sz="2000" dirty="0" smtClean="0">
                <a:latin typeface="Arial" panose="020B0604020202020204" pitchFamily="34" charset="0"/>
                <a:cs typeface="Arial" panose="020B0604020202020204" pitchFamily="34" charset="0"/>
              </a:rPr>
              <a:t>Përjashtimisht</a:t>
            </a:r>
            <a:r>
              <a:rPr lang="sq-AL" sz="2000" dirty="0">
                <a:latin typeface="Arial" panose="020B0604020202020204" pitchFamily="34" charset="0"/>
                <a:cs typeface="Arial" panose="020B0604020202020204" pitchFamily="34" charset="0"/>
              </a:rPr>
              <a:t>, për kontratat me vlera minimale që zhvillohen në Institucionet arsimore, në pajtim me nenin 19 paragrafi 4 të këtij ligji, person i autorizuar të nënshkruaj një kontratë është Drejtori i Institucionit Arsimor</a:t>
            </a:r>
            <a:r>
              <a:rPr lang="en-US" sz="2000" dirty="0" smtClean="0">
                <a:latin typeface="Arial" panose="020B0604020202020204" pitchFamily="34" charset="0"/>
                <a:cs typeface="Arial" panose="020B0604020202020204" pitchFamily="34" charset="0"/>
              </a:rPr>
              <a:t>.</a:t>
            </a:r>
          </a:p>
          <a:p>
            <a:pPr algn="ctr">
              <a:buFont typeface="Arial" pitchFamily="34" charset="0"/>
              <a:buChar char="•"/>
            </a:pPr>
            <a:endParaRPr lang="en-US" sz="2000" i="1" dirty="0" smtClean="0"/>
          </a:p>
          <a:p>
            <a:pPr marL="457200" indent="-457200">
              <a:buFont typeface="Arial" pitchFamily="34" charset="0"/>
              <a:buChar char="•"/>
            </a:pPr>
            <a:r>
              <a:rPr lang="sq-AL" sz="2000" dirty="0" smtClean="0"/>
              <a:t>Shtohet </a:t>
            </a:r>
            <a:r>
              <a:rPr lang="sq-AL" sz="2000" dirty="0"/>
              <a:t>një fjali ne nenit 2 me te cilët përjashtohet Presidenti, Kryetari i Kuvendit dhe Kryeministri nga obligimi i nënshkrimit te kontratës. </a:t>
            </a:r>
            <a:endParaRPr lang="en-US" sz="2000" dirty="0"/>
          </a:p>
          <a:p>
            <a:pPr>
              <a:buFont typeface="Arial" pitchFamily="34" charset="0"/>
              <a:buChar char="•"/>
            </a:pPr>
            <a:endParaRPr lang="en-US" sz="2000" dirty="0"/>
          </a:p>
          <a:p>
            <a:pPr marL="457200" indent="-457200">
              <a:buFont typeface="Arial" pitchFamily="34" charset="0"/>
              <a:buChar char="•"/>
            </a:pPr>
            <a:r>
              <a:rPr lang="sq-AL" sz="2000" dirty="0" smtClean="0"/>
              <a:t>Shtohet </a:t>
            </a:r>
            <a:r>
              <a:rPr lang="sq-AL" sz="2000" dirty="0"/>
              <a:t>një fjali ne nenit 3 me te cilët përjashtohet Ministri i Financave nga obligimi i nënshkrimit te kontratave te </a:t>
            </a:r>
            <a:r>
              <a:rPr lang="sq-AL" sz="2000" dirty="0" err="1"/>
              <a:t>konkluduara</a:t>
            </a:r>
            <a:r>
              <a:rPr lang="sq-AL" sz="2000" dirty="0"/>
              <a:t> nga AQP.</a:t>
            </a:r>
            <a:endParaRPr lang="en-US" sz="2000" dirty="0"/>
          </a:p>
          <a:p>
            <a:endParaRPr lang="en-US" sz="2000" b="1"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27/A - Ndarja e kontratave në </a:t>
            </a:r>
            <a:r>
              <a:rPr lang="sq-AL" sz="2000" b="1" dirty="0" err="1">
                <a:solidFill>
                  <a:srgbClr val="FF0000"/>
                </a:solidFill>
                <a:latin typeface="Arial" panose="020B0604020202020204" pitchFamily="34" charset="0"/>
                <a:cs typeface="Arial" panose="020B0604020202020204" pitchFamily="34" charset="0"/>
              </a:rPr>
              <a:t>Lote</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altLang="sq-AL" sz="2000" dirty="0"/>
              <a:t>AK </a:t>
            </a:r>
            <a:r>
              <a:rPr lang="sq-AL" altLang="sq-AL" sz="2000" dirty="0"/>
              <a:t>mund te ndaj aktivitetin e prokurimit në Lote </a:t>
            </a:r>
            <a:r>
              <a:rPr lang="sq-AL" altLang="sq-AL" sz="2000" b="1" dirty="0"/>
              <a:t>homogjene apo </a:t>
            </a:r>
            <a:r>
              <a:rPr lang="sq-AL" altLang="sq-AL" sz="2000" b="1" dirty="0" smtClean="0"/>
              <a:t>heterogjene</a:t>
            </a:r>
            <a:r>
              <a:rPr lang="en-US" altLang="sq-AL" sz="2000" b="1" dirty="0" smtClean="0"/>
              <a:t>.</a:t>
            </a:r>
            <a:endParaRPr lang="sq-AL" altLang="sq-AL" sz="2000" b="1" dirty="0"/>
          </a:p>
          <a:p>
            <a:pPr algn="just"/>
            <a:r>
              <a:rPr lang="sq-AL" altLang="sq-AL" sz="2000" dirty="0"/>
              <a:t>Kurdo qe AK ndan aktivitetin ne Lote, AK duhet te përcaktoj, nëse OE mund te dorëzojnë tender për:</a:t>
            </a:r>
            <a:endParaRPr lang="en-US" altLang="sq-AL" sz="2000" dirty="0"/>
          </a:p>
          <a:p>
            <a:pPr algn="just">
              <a:buFontTx/>
              <a:buNone/>
            </a:pPr>
            <a:endParaRPr lang="sq-AL" altLang="sq-AL" sz="2000" dirty="0"/>
          </a:p>
          <a:p>
            <a:pPr algn="just">
              <a:buFont typeface="Arial" panose="020B0604020202020204" pitchFamily="34" charset="0"/>
              <a:buAutoNum type="alphaLcPeriod"/>
            </a:pPr>
            <a:r>
              <a:rPr lang="sq-AL" altLang="sq-AL" sz="2000" dirty="0"/>
              <a:t>Vetëm </a:t>
            </a:r>
            <a:r>
              <a:rPr lang="sq-AL" altLang="sq-AL" sz="2000" b="1" dirty="0"/>
              <a:t>një (1) Lot</a:t>
            </a:r>
            <a:r>
              <a:rPr lang="sq-AL" altLang="sq-AL" sz="2000" dirty="0"/>
              <a:t>; apo</a:t>
            </a:r>
          </a:p>
          <a:p>
            <a:pPr algn="just">
              <a:buFont typeface="Arial" panose="020B0604020202020204" pitchFamily="34" charset="0"/>
              <a:buAutoNum type="alphaLcPeriod"/>
            </a:pPr>
            <a:r>
              <a:rPr lang="sq-AL" altLang="sq-AL" sz="2000" dirty="0"/>
              <a:t>Për një numër te caktuar te</a:t>
            </a:r>
            <a:r>
              <a:rPr lang="sq-AL" altLang="sq-AL" sz="2000" b="1" dirty="0"/>
              <a:t> Loteve; </a:t>
            </a:r>
            <a:endParaRPr lang="en-US" altLang="sq-AL" sz="2000" b="1" dirty="0" smtClean="0"/>
          </a:p>
          <a:p>
            <a:pPr algn="just"/>
            <a:endParaRPr lang="sq-AL" altLang="sq-AL" sz="2000" b="1" dirty="0"/>
          </a:p>
          <a:p>
            <a:pPr algn="just"/>
            <a:r>
              <a:rPr lang="sq-AL" altLang="sq-AL" sz="2000" dirty="0"/>
              <a:t>Kurdo që AK përzgjedh opsionin (a), AK shpërblen OE për të gjitha Lotet ku është renditur i </a:t>
            </a:r>
            <a:r>
              <a:rPr lang="sq-AL" altLang="sq-AL" sz="2000" dirty="0" smtClean="0"/>
              <a:t>pari</a:t>
            </a:r>
            <a:r>
              <a:rPr lang="en-US" altLang="sq-AL" sz="2000" dirty="0" smtClean="0"/>
              <a:t>.</a:t>
            </a:r>
            <a:endParaRPr lang="sq-AL" altLang="sq-AL" sz="2000" dirty="0"/>
          </a:p>
          <a:p>
            <a:pPr algn="just"/>
            <a:r>
              <a:rPr lang="sq-AL" altLang="sq-AL" sz="2000" dirty="0"/>
              <a:t>Kurdo qe AK përzgjedh </a:t>
            </a:r>
            <a:r>
              <a:rPr lang="sq-AL" altLang="sq-AL" sz="2000" b="1" dirty="0"/>
              <a:t>opsionin (b)</a:t>
            </a:r>
            <a:r>
              <a:rPr lang="sq-AL" altLang="sq-AL" sz="2000" dirty="0"/>
              <a:t>, AK  duhet te përcaktoj ne DT numrin maksimal te Loteve qe do te shpërblehet tek një OE</a:t>
            </a:r>
            <a:r>
              <a:rPr lang="en-US" altLang="sq-AL" sz="2000" dirty="0" smtClean="0"/>
              <a:t>.</a:t>
            </a:r>
          </a:p>
          <a:p>
            <a:pPr algn="just"/>
            <a:endParaRPr lang="sq-AL" altLang="sq-AL" sz="2000" dirty="0"/>
          </a:p>
          <a:p>
            <a:pPr algn="just"/>
            <a:r>
              <a:rPr lang="sq-AL" altLang="sq-AL" sz="2000" dirty="0"/>
              <a:t>AK duhet te përcaktoj kriteret objektive dhe jo-diskriminuese për shpërblim te Loteve</a:t>
            </a:r>
            <a:r>
              <a:rPr lang="en-US" altLang="sq-AL" sz="2000" dirty="0" smtClean="0"/>
              <a:t>.</a:t>
            </a:r>
            <a:endParaRPr lang="en-US" sz="2000" dirty="0"/>
          </a:p>
          <a:p>
            <a:endParaRPr lang="en-US" altLang="sq-AL" sz="2000" dirty="0" smtClean="0">
              <a:solidFill>
                <a:srgbClr val="FF0000"/>
              </a:solidFill>
            </a:endParaRPr>
          </a:p>
          <a:p>
            <a:pPr marL="457200" indent="-457200">
              <a:buFont typeface="Arial" pitchFamily="34" charset="0"/>
              <a:buChar char="•"/>
            </a:pPr>
            <a:endParaRPr lang="en-US"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Historia e sistemit Kombëtar te Prokurimit</a:t>
            </a:r>
            <a:r>
              <a:rPr lang="en-US" sz="2000" b="1" dirty="0">
                <a:solidFill>
                  <a:srgbClr val="FF000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(4)</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228600" y="838200"/>
            <a:ext cx="8458200" cy="5638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en-US" sz="2000" b="1" dirty="0">
                <a:solidFill>
                  <a:srgbClr val="FF0000"/>
                </a:solidFill>
                <a:latin typeface="Arial" panose="020B0604020202020204" pitchFamily="34" charset="0"/>
                <a:cs typeface="Arial" panose="020B0604020202020204" pitchFamily="34" charset="0"/>
              </a:rPr>
              <a:t>N</a:t>
            </a:r>
            <a:r>
              <a:rPr lang="sq-AL" sz="2000" b="1" dirty="0">
                <a:solidFill>
                  <a:srgbClr val="FF0000"/>
                </a:solidFill>
                <a:latin typeface="Arial" panose="020B0604020202020204" pitchFamily="34" charset="0"/>
                <a:cs typeface="Arial" panose="020B0604020202020204" pitchFamily="34" charset="0"/>
              </a:rPr>
              <a:t>r. 02/L-99 </a:t>
            </a:r>
            <a:endParaRPr lang="en-US" sz="2000" b="1" dirty="0">
              <a:solidFill>
                <a:srgbClr val="FF0000"/>
              </a:solidFill>
              <a:latin typeface="Arial" panose="020B0604020202020204" pitchFamily="34" charset="0"/>
              <a:cs typeface="Arial" panose="020B0604020202020204" pitchFamily="34" charset="0"/>
            </a:endParaRPr>
          </a:p>
          <a:p>
            <a:pPr lvl="1">
              <a:buNone/>
            </a:pPr>
            <a:endParaRPr lang="en-US" sz="2000" b="1" dirty="0">
              <a:solidFill>
                <a:srgbClr val="FF0000"/>
              </a:solidFill>
              <a:latin typeface="Arial" panose="020B0604020202020204" pitchFamily="34" charset="0"/>
              <a:cs typeface="Arial" panose="020B0604020202020204" pitchFamily="34" charset="0"/>
            </a:endParaRPr>
          </a:p>
          <a:p>
            <a:r>
              <a:rPr lang="sq-AL" sz="2000" dirty="0" smtClean="0">
                <a:latin typeface="Arial" panose="020B0604020202020204" pitchFamily="34" charset="0"/>
                <a:cs typeface="Arial" panose="020B0604020202020204" pitchFamily="34" charset="0"/>
              </a:rPr>
              <a:t>Ministria </a:t>
            </a:r>
            <a:r>
              <a:rPr lang="sq-AL" sz="2000" dirty="0">
                <a:latin typeface="Arial" panose="020B0604020202020204" pitchFamily="34" charset="0"/>
                <a:cs typeface="Arial" panose="020B0604020202020204" pitchFamily="34" charset="0"/>
              </a:rPr>
              <a:t>e Punëve të Jashtme të Kosovës është themeluar në vitin 2008.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LPP i vitit 2007, nuk përmban asnjë dispozitë për kryerjen e prokurimeve nga misionet </a:t>
            </a:r>
            <a:r>
              <a:rPr lang="sq-AL" sz="2000" dirty="0" smtClean="0">
                <a:latin typeface="Arial" panose="020B0604020202020204" pitchFamily="34" charset="0"/>
                <a:cs typeface="Arial" panose="020B0604020202020204" pitchFamily="34" charset="0"/>
              </a:rPr>
              <a:t>diplomatike</a:t>
            </a:r>
            <a:r>
              <a:rPr lang="en-US" sz="2000" dirty="0" smtClean="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Me rastin e themelimit te misioneve diplomatike te Republikës se Kosovës jashtë vendit janë paraqitur vështirësi te ndryshme për funksionimin normal te këtyre </a:t>
            </a:r>
            <a:r>
              <a:rPr lang="sq-AL" sz="2000" dirty="0" smtClean="0">
                <a:latin typeface="Arial" panose="020B0604020202020204" pitchFamily="34" charset="0"/>
                <a:cs typeface="Arial" panose="020B0604020202020204" pitchFamily="34" charset="0"/>
              </a:rPr>
              <a:t>misioneve</a:t>
            </a:r>
            <a:r>
              <a:rPr lang="en-US" sz="2000" dirty="0" smtClean="0">
                <a:latin typeface="Arial" panose="020B0604020202020204" pitchFamily="34" charset="0"/>
                <a:cs typeface="Arial" panose="020B0604020202020204" pitchFamily="34" charset="0"/>
              </a:rPr>
              <a:t>.</a:t>
            </a:r>
          </a:p>
          <a:p>
            <a:pPr marL="0" indent="0">
              <a:buNone/>
            </a:pPr>
            <a:endParaRPr lang="en-GB" sz="2000"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kështu qe është paraqitur nevoja urgjente për ndryshimin e LPP-se </a:t>
            </a:r>
            <a:endParaRPr lang="en-US" sz="2000" b="1"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696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381000" y="304800"/>
            <a:ext cx="8305800" cy="609600"/>
          </a:xfrm>
        </p:spPr>
        <p:txBody>
          <a:bodyPr>
            <a:normAutofit fontScale="90000"/>
          </a:bodyPr>
          <a:lstStyle/>
          <a:p>
            <a:pPr>
              <a:defRPr/>
            </a:pPr>
            <a:r>
              <a:rPr lang="sq-AL" altLang="en-US" sz="2000" dirty="0" smtClean="0">
                <a:latin typeface="+mn-lt"/>
              </a:rPr>
              <a:t>  </a:t>
            </a:r>
            <a:r>
              <a:rPr lang="sq-AL" altLang="en-US" sz="2000" i="1" dirty="0" smtClean="0">
                <a:latin typeface="+mn-lt"/>
              </a:rPr>
              <a:t> </a:t>
            </a:r>
            <a:r>
              <a:rPr lang="sq-AL" altLang="sq-AL" sz="2000" i="1" dirty="0" smtClean="0">
                <a:latin typeface="+mn-lt"/>
              </a:rPr>
              <a:t>Ndarja e kontratave në </a:t>
            </a:r>
            <a:r>
              <a:rPr lang="sq-AL" altLang="sq-AL" sz="2000" i="1" dirty="0" err="1" smtClean="0">
                <a:latin typeface="+mn-lt"/>
              </a:rPr>
              <a:t>Lote</a:t>
            </a:r>
            <a:r>
              <a:rPr lang="en-US" altLang="sq-AL" sz="2000" i="1" dirty="0" smtClean="0">
                <a:latin typeface="+mn-lt"/>
              </a:rPr>
              <a:t> (2)</a:t>
            </a: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endParaRPr lang="en-US" altLang="en-US" sz="2000" dirty="0" smtClean="0">
              <a:latin typeface="+mn-lt"/>
            </a:endParaRPr>
          </a:p>
        </p:txBody>
      </p:sp>
      <p:sp>
        <p:nvSpPr>
          <p:cNvPr id="3" name="Content Placeholder 2"/>
          <p:cNvSpPr>
            <a:spLocks noGrp="1"/>
          </p:cNvSpPr>
          <p:nvPr>
            <p:ph idx="1"/>
          </p:nvPr>
        </p:nvSpPr>
        <p:spPr>
          <a:xfrm>
            <a:off x="533400" y="457200"/>
            <a:ext cx="8305800" cy="6096000"/>
          </a:xfrm>
        </p:spPr>
        <p:txBody>
          <a:bodyPr>
            <a:normAutofit/>
          </a:bodyPr>
          <a:lstStyle/>
          <a:p>
            <a:pPr marL="0" indent="0" algn="just">
              <a:buNone/>
              <a:defRPr/>
            </a:pPr>
            <a:r>
              <a:rPr lang="sq-AL" altLang="sq-AL" sz="2000" dirty="0">
                <a:latin typeface="Arial" panose="020B0604020202020204" pitchFamily="34" charset="0"/>
                <a:cs typeface="Arial" panose="020B0604020202020204" pitchFamily="34" charset="0"/>
              </a:rPr>
              <a:t>Në mënyrë që të nxitet përfshirja e ndërmarrjeve të vogla dhe të mesme (NVM) në tregun kombëtar të prokurimit publik, kufizimi i  numrit te </a:t>
            </a:r>
            <a:r>
              <a:rPr lang="sq-AL" altLang="sq-AL" sz="2000" dirty="0" err="1">
                <a:latin typeface="Arial" panose="020B0604020202020204" pitchFamily="34" charset="0"/>
                <a:cs typeface="Arial" panose="020B0604020202020204" pitchFamily="34" charset="0"/>
              </a:rPr>
              <a:t>Loteve</a:t>
            </a:r>
            <a:r>
              <a:rPr lang="sq-AL" altLang="sq-AL" sz="2000" dirty="0">
                <a:latin typeface="Arial" panose="020B0604020202020204" pitchFamily="34" charset="0"/>
                <a:cs typeface="Arial" panose="020B0604020202020204" pitchFamily="34" charset="0"/>
              </a:rPr>
              <a:t> preferohet kur ka shumë OE dhe shumë NVM. </a:t>
            </a:r>
          </a:p>
          <a:p>
            <a:pPr marL="0" indent="0" algn="just">
              <a:buFontTx/>
              <a:buNone/>
              <a:defRPr/>
            </a:pPr>
            <a:r>
              <a:rPr lang="en-US" sz="2000" dirty="0" smtClean="0">
                <a:latin typeface="Arial" panose="020B0604020202020204" pitchFamily="34" charset="0"/>
                <a:cs typeface="Arial" panose="020B0604020202020204" pitchFamily="34" charset="0"/>
              </a:rPr>
              <a:t>                                </a:t>
            </a:r>
          </a:p>
          <a:p>
            <a:pPr marL="0" indent="0" algn="just">
              <a:buFontTx/>
              <a:buNone/>
              <a:defRPr/>
            </a:pPr>
            <a:r>
              <a:rPr lang="sq-AL" sz="2000" dirty="0" smtClean="0">
                <a:latin typeface="Arial" panose="020B0604020202020204" pitchFamily="34" charset="0"/>
                <a:cs typeface="Arial" panose="020B0604020202020204" pitchFamily="34" charset="0"/>
              </a:rPr>
              <a:t>Shembulli </a:t>
            </a:r>
            <a:r>
              <a:rPr lang="sq-AL" sz="2000" dirty="0">
                <a:latin typeface="Arial" panose="020B0604020202020204" pitchFamily="34" charset="0"/>
                <a:cs typeface="Arial" panose="020B0604020202020204" pitchFamily="34" charset="0"/>
              </a:rPr>
              <a:t>1</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0" indent="0" algn="just">
              <a:buFontTx/>
              <a:buNone/>
              <a:defRPr/>
            </a:pPr>
            <a:endParaRPr lang="sq-AL" sz="2000" dirty="0">
              <a:latin typeface="Arial" panose="020B0604020202020204" pitchFamily="34" charset="0"/>
              <a:cs typeface="Arial" panose="020B0604020202020204" pitchFamily="34" charset="0"/>
            </a:endParaRPr>
          </a:p>
          <a:p>
            <a:pPr algn="just">
              <a:defRPr/>
            </a:pPr>
            <a:r>
              <a:rPr lang="sq-AL" sz="2000" dirty="0" smtClean="0">
                <a:latin typeface="Arial" panose="020B0604020202020204" pitchFamily="34" charset="0"/>
                <a:cs typeface="Arial" panose="020B0604020202020204" pitchFamily="34" charset="0"/>
              </a:rPr>
              <a:t>Objekti </a:t>
            </a:r>
            <a:r>
              <a:rPr lang="sq-AL" sz="2000" dirty="0">
                <a:latin typeface="Arial" panose="020B0604020202020204" pitchFamily="34" charset="0"/>
                <a:cs typeface="Arial" panose="020B0604020202020204" pitchFamily="34" charset="0"/>
              </a:rPr>
              <a:t>i kontratës është i ndarë në </a:t>
            </a:r>
            <a:r>
              <a:rPr lang="sq-AL" sz="2000" b="1" dirty="0">
                <a:latin typeface="Arial" panose="020B0604020202020204" pitchFamily="34" charset="0"/>
                <a:cs typeface="Arial" panose="020B0604020202020204" pitchFamily="34" charset="0"/>
              </a:rPr>
              <a:t>3 </a:t>
            </a:r>
            <a:r>
              <a:rPr lang="sq-AL" sz="2000" b="1" dirty="0" err="1">
                <a:latin typeface="Arial" panose="020B0604020202020204" pitchFamily="34" charset="0"/>
                <a:cs typeface="Arial" panose="020B0604020202020204" pitchFamily="34" charset="0"/>
              </a:rPr>
              <a:t>Lote</a:t>
            </a:r>
            <a:r>
              <a:rPr lang="sq-AL" sz="2000" b="1" dirty="0">
                <a:latin typeface="Arial" panose="020B0604020202020204" pitchFamily="34" charset="0"/>
                <a:cs typeface="Arial" panose="020B0604020202020204" pitchFamily="34" charset="0"/>
              </a:rPr>
              <a:t>.</a:t>
            </a:r>
          </a:p>
          <a:p>
            <a:pPr algn="just">
              <a:defRPr/>
            </a:pPr>
            <a:r>
              <a:rPr lang="sq-AL" sz="2000" dirty="0">
                <a:latin typeface="Arial" panose="020B0604020202020204" pitchFamily="34" charset="0"/>
                <a:cs typeface="Arial" panose="020B0604020202020204" pitchFamily="34" charset="0"/>
              </a:rPr>
              <a:t>Tenderuesi mund të paraqesë tender për te gjitha </a:t>
            </a:r>
            <a:r>
              <a:rPr lang="sq-AL" sz="2000" dirty="0" err="1">
                <a:latin typeface="Arial" panose="020B0604020202020204" pitchFamily="34" charset="0"/>
                <a:cs typeface="Arial" panose="020B0604020202020204" pitchFamily="34" charset="0"/>
              </a:rPr>
              <a:t>Lotet</a:t>
            </a:r>
            <a:r>
              <a:rPr lang="sq-AL" sz="2000" dirty="0">
                <a:latin typeface="Arial" panose="020B0604020202020204" pitchFamily="34" charset="0"/>
                <a:cs typeface="Arial" panose="020B0604020202020204" pitchFamily="34" charset="0"/>
              </a:rPr>
              <a:t>.</a:t>
            </a:r>
          </a:p>
          <a:p>
            <a:pPr algn="just">
              <a:defRPr/>
            </a:pPr>
            <a:r>
              <a:rPr lang="sq-AL" sz="2000" dirty="0">
                <a:latin typeface="Arial" panose="020B0604020202020204" pitchFamily="34" charset="0"/>
                <a:cs typeface="Arial" panose="020B0604020202020204" pitchFamily="34" charset="0"/>
              </a:rPr>
              <a:t>Numri maksimal i </a:t>
            </a:r>
            <a:r>
              <a:rPr lang="sq-AL" sz="2000" dirty="0" err="1">
                <a:latin typeface="Arial" panose="020B0604020202020204" pitchFamily="34" charset="0"/>
                <a:cs typeface="Arial" panose="020B0604020202020204" pitchFamily="34" charset="0"/>
              </a:rPr>
              <a:t>Loteve</a:t>
            </a:r>
            <a:r>
              <a:rPr lang="sq-AL" sz="2000" dirty="0">
                <a:latin typeface="Arial" panose="020B0604020202020204" pitchFamily="34" charset="0"/>
                <a:cs typeface="Arial" panose="020B0604020202020204" pitchFamily="34" charset="0"/>
              </a:rPr>
              <a:t> që do të mund të shpërblehet tek një tenderues është: 2 (dy).</a:t>
            </a:r>
          </a:p>
          <a:p>
            <a:pPr algn="just">
              <a:defRPr/>
            </a:pPr>
            <a:r>
              <a:rPr lang="sq-AL" sz="2000" dirty="0">
                <a:latin typeface="Arial" panose="020B0604020202020204" pitchFamily="34" charset="0"/>
                <a:cs typeface="Arial" panose="020B0604020202020204" pitchFamily="34" charset="0"/>
              </a:rPr>
              <a:t>Në rast se Tenderuesi ofron çmimin më të ulët në më shumë se 2 </a:t>
            </a:r>
            <a:r>
              <a:rPr lang="sq-AL" sz="2000" dirty="0" err="1">
                <a:latin typeface="Arial" panose="020B0604020202020204" pitchFamily="34" charset="0"/>
                <a:cs typeface="Arial" panose="020B0604020202020204" pitchFamily="34" charset="0"/>
              </a:rPr>
              <a:t>Lote</a:t>
            </a:r>
            <a:r>
              <a:rPr lang="sq-AL" sz="2000" dirty="0">
                <a:latin typeface="Arial" panose="020B0604020202020204" pitchFamily="34" charset="0"/>
                <a:cs typeface="Arial" panose="020B0604020202020204" pitchFamily="34" charset="0"/>
              </a:rPr>
              <a:t> atëherë ai do të</a:t>
            </a:r>
          </a:p>
          <a:p>
            <a:pPr algn="just">
              <a:defRPr/>
            </a:pPr>
            <a:r>
              <a:rPr lang="sq-AL" sz="2000" dirty="0">
                <a:latin typeface="Arial" panose="020B0604020202020204" pitchFamily="34" charset="0"/>
                <a:cs typeface="Arial" panose="020B0604020202020204" pitchFamily="34" charset="0"/>
              </a:rPr>
              <a:t>shpërblehet me kontratë për </a:t>
            </a:r>
            <a:r>
              <a:rPr lang="sq-AL" sz="2000" dirty="0" err="1">
                <a:latin typeface="Arial" panose="020B0604020202020204" pitchFamily="34" charset="0"/>
                <a:cs typeface="Arial" panose="020B0604020202020204" pitchFamily="34" charset="0"/>
              </a:rPr>
              <a:t>lotet</a:t>
            </a:r>
            <a:r>
              <a:rPr lang="sq-AL" sz="2000" dirty="0">
                <a:latin typeface="Arial" panose="020B0604020202020204" pitchFamily="34" charset="0"/>
                <a:cs typeface="Arial" panose="020B0604020202020204" pitchFamily="34" charset="0"/>
              </a:rPr>
              <a:t> që ofrojnë çmimin më të ulët të mundshëm për autoritetin kontraktues dhe Loti tjetër do t’i shpërblehet Operatorit të dytë me radhë.</a:t>
            </a:r>
          </a:p>
        </p:txBody>
      </p:sp>
    </p:spTree>
    <p:extLst>
      <p:ext uri="{BB962C8B-B14F-4D97-AF65-F5344CB8AC3E}">
        <p14:creationId xmlns:p14="http://schemas.microsoft.com/office/powerpoint/2010/main" val="13070716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381000" y="381000"/>
            <a:ext cx="8305800" cy="533400"/>
          </a:xfrm>
        </p:spPr>
        <p:txBody>
          <a:bodyPr>
            <a:normAutofit fontScale="90000"/>
          </a:bodyPr>
          <a:lstStyle/>
          <a:p>
            <a:pPr>
              <a:defRPr/>
            </a:pPr>
            <a:r>
              <a:rPr lang="sq-AL" altLang="en-US" sz="2000" dirty="0" smtClean="0">
                <a:latin typeface="+mn-lt"/>
              </a:rPr>
              <a:t>  </a:t>
            </a:r>
            <a:r>
              <a:rPr lang="sq-AL" altLang="en-US" sz="2000" i="1" dirty="0" smtClean="0">
                <a:latin typeface="+mn-lt"/>
              </a:rPr>
              <a:t> </a:t>
            </a:r>
            <a:r>
              <a:rPr lang="sq-AL" altLang="sq-AL" sz="2000" i="1" dirty="0" smtClean="0">
                <a:latin typeface="+mn-lt"/>
              </a:rPr>
              <a:t>Ndarja e kontratave në Lote</a:t>
            </a:r>
            <a:r>
              <a:rPr lang="en-US" altLang="sq-AL" sz="2000" i="1" dirty="0" smtClean="0">
                <a:latin typeface="+mn-lt"/>
              </a:rPr>
              <a:t> (4)</a:t>
            </a: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endParaRPr lang="en-US" altLang="en-US" sz="2000" dirty="0" smtClean="0">
              <a:latin typeface="+mn-lt"/>
            </a:endParaRPr>
          </a:p>
        </p:txBody>
      </p:sp>
      <p:sp>
        <p:nvSpPr>
          <p:cNvPr id="3" name="Content Placeholder 2"/>
          <p:cNvSpPr>
            <a:spLocks noGrp="1"/>
          </p:cNvSpPr>
          <p:nvPr>
            <p:ph idx="1"/>
          </p:nvPr>
        </p:nvSpPr>
        <p:spPr>
          <a:xfrm>
            <a:off x="533400" y="914400"/>
            <a:ext cx="8305800" cy="5638800"/>
          </a:xfrm>
        </p:spPr>
        <p:txBody>
          <a:bodyPr>
            <a:normAutofit/>
          </a:bodyPr>
          <a:lstStyle/>
          <a:p>
            <a:pPr algn="just">
              <a:defRPr/>
            </a:pPr>
            <a:r>
              <a:rPr lang="sq-AL" sz="2000" dirty="0">
                <a:latin typeface="Arial" panose="020B0604020202020204" pitchFamily="34" charset="0"/>
                <a:cs typeface="Arial" panose="020B0604020202020204" pitchFamily="34" charset="0"/>
              </a:rPr>
              <a:t>Kurdo qe AK përcakton kriteret minimale  për gjendjen ekonomike dhe financiare apo aftësinë teknike </a:t>
            </a:r>
            <a:r>
              <a:rPr lang="sq-AL" sz="2000" dirty="0" smtClean="0">
                <a:latin typeface="Arial" panose="020B0604020202020204" pitchFamily="34" charset="0"/>
                <a:cs typeface="Arial" panose="020B0604020202020204" pitchFamily="34" charset="0"/>
              </a:rPr>
              <a:t>dh</a:t>
            </a:r>
            <a:r>
              <a:rPr lang="en-US" sz="2000" dirty="0" smtClean="0">
                <a:latin typeface="Arial" panose="020B0604020202020204" pitchFamily="34" charset="0"/>
                <a:cs typeface="Arial" panose="020B0604020202020204" pitchFamily="34" charset="0"/>
              </a:rPr>
              <a:t>e</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profesionale, ne rastet kur kufizon numrin e Loteve qe do te shpërblehen tek një OE, AK duhet te merr parasysh qe </a:t>
            </a:r>
            <a:r>
              <a:rPr lang="sq-AL" sz="2000" dirty="0">
                <a:solidFill>
                  <a:srgbClr val="FF0000"/>
                </a:solidFill>
                <a:latin typeface="Arial" panose="020B0604020202020204" pitchFamily="34" charset="0"/>
                <a:cs typeface="Arial" panose="020B0604020202020204" pitchFamily="34" charset="0"/>
              </a:rPr>
              <a:t>përmbushja e kërkesave minimale te jete shuma me e larte  për Lotet për te cilat konkurron OE</a:t>
            </a:r>
            <a:r>
              <a:rPr lang="sq-AL" sz="2000" dirty="0" smtClean="0">
                <a:solidFill>
                  <a:srgbClr val="FF0000"/>
                </a:solidFill>
                <a:latin typeface="Arial" panose="020B0604020202020204" pitchFamily="34" charset="0"/>
                <a:cs typeface="Arial" panose="020B0604020202020204" pitchFamily="34" charset="0"/>
              </a:rPr>
              <a:t>.</a:t>
            </a:r>
            <a:endParaRPr lang="en-US" sz="2000" dirty="0" smtClean="0">
              <a:solidFill>
                <a:srgbClr val="FF0000"/>
              </a:solidFill>
              <a:latin typeface="Arial" panose="020B0604020202020204" pitchFamily="34" charset="0"/>
              <a:cs typeface="Arial" panose="020B0604020202020204" pitchFamily="34" charset="0"/>
            </a:endParaRPr>
          </a:p>
          <a:p>
            <a:pPr algn="just">
              <a:defRPr/>
            </a:pPr>
            <a:endParaRPr lang="en-US" sz="2000" dirty="0">
              <a:solidFill>
                <a:srgbClr val="FF0000"/>
              </a:solidFill>
              <a:latin typeface="Arial" panose="020B0604020202020204" pitchFamily="34" charset="0"/>
              <a:cs typeface="Arial" panose="020B0604020202020204" pitchFamily="34" charset="0"/>
            </a:endParaRPr>
          </a:p>
          <a:p>
            <a:pPr marL="0" indent="0" algn="just">
              <a:buFontTx/>
              <a:buNone/>
              <a:defRPr/>
            </a:pPr>
            <a:r>
              <a:rPr lang="sq-AL" sz="2000" b="1" dirty="0">
                <a:latin typeface="Arial" panose="020B0604020202020204" pitchFamily="34" charset="0"/>
                <a:cs typeface="Arial" panose="020B0604020202020204" pitchFamily="34" charset="0"/>
              </a:rPr>
              <a:t>Kërkesat mbi gjendjen ekonomike dhe </a:t>
            </a:r>
            <a:r>
              <a:rPr lang="sq-AL" sz="2000" b="1" dirty="0" smtClean="0">
                <a:latin typeface="Arial" panose="020B0604020202020204" pitchFamily="34" charset="0"/>
                <a:cs typeface="Arial" panose="020B0604020202020204" pitchFamily="34" charset="0"/>
              </a:rPr>
              <a:t>financiare</a:t>
            </a:r>
            <a:endParaRPr lang="en-US" sz="2000" b="1" dirty="0" smtClean="0">
              <a:latin typeface="Arial" panose="020B0604020202020204" pitchFamily="34" charset="0"/>
              <a:cs typeface="Arial" panose="020B0604020202020204" pitchFamily="34" charset="0"/>
            </a:endParaRPr>
          </a:p>
          <a:p>
            <a:pPr marL="0" indent="0" algn="just">
              <a:buFontTx/>
              <a:buNone/>
              <a:defRPr/>
            </a:pPr>
            <a:endParaRPr lang="en-US" sz="2000" dirty="0">
              <a:latin typeface="Arial" panose="020B0604020202020204" pitchFamily="34" charset="0"/>
              <a:cs typeface="Arial" panose="020B0604020202020204" pitchFamily="34" charset="0"/>
            </a:endParaRPr>
          </a:p>
          <a:p>
            <a:pPr algn="just">
              <a:defRPr/>
            </a:pPr>
            <a:r>
              <a:rPr lang="sq-AL" sz="2000" dirty="0">
                <a:latin typeface="Arial" panose="020B0604020202020204" pitchFamily="34" charset="0"/>
                <a:cs typeface="Arial" panose="020B0604020202020204" pitchFamily="34" charset="0"/>
              </a:rPr>
              <a:t>Për lot 1,</a:t>
            </a:r>
            <a:r>
              <a:rPr lang="sq-AL" sz="2000" b="1" dirty="0">
                <a:latin typeface="Arial" panose="020B0604020202020204" pitchFamily="34" charset="0"/>
                <a:cs typeface="Arial" panose="020B0604020202020204" pitchFamily="34" charset="0"/>
              </a:rPr>
              <a:t> 300,000.00 Euro</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defRPr/>
            </a:pPr>
            <a:r>
              <a:rPr lang="sq-AL" sz="2000" dirty="0">
                <a:latin typeface="Arial" panose="020B0604020202020204" pitchFamily="34" charset="0"/>
                <a:cs typeface="Arial" panose="020B0604020202020204" pitchFamily="34" charset="0"/>
              </a:rPr>
              <a:t>Për lot 2,</a:t>
            </a:r>
            <a:r>
              <a:rPr lang="sq-AL" sz="2000" b="1" dirty="0">
                <a:latin typeface="Arial" panose="020B0604020202020204" pitchFamily="34" charset="0"/>
                <a:cs typeface="Arial" panose="020B0604020202020204" pitchFamily="34" charset="0"/>
              </a:rPr>
              <a:t> 200,000.00 Euro</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just">
              <a:defRPr/>
            </a:pPr>
            <a:r>
              <a:rPr lang="sq-AL" sz="2000" dirty="0">
                <a:latin typeface="Arial" panose="020B0604020202020204" pitchFamily="34" charset="0"/>
                <a:cs typeface="Arial" panose="020B0604020202020204" pitchFamily="34" charset="0"/>
              </a:rPr>
              <a:t>Për lot 3,</a:t>
            </a:r>
            <a:r>
              <a:rPr lang="sq-AL" sz="2000" b="1" dirty="0">
                <a:latin typeface="Arial" panose="020B0604020202020204" pitchFamily="34" charset="0"/>
                <a:cs typeface="Arial" panose="020B0604020202020204" pitchFamily="34" charset="0"/>
              </a:rPr>
              <a:t> 100,000.00 Euro</a:t>
            </a:r>
            <a:r>
              <a:rPr lang="sq-AL"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lgn="just">
              <a:buNone/>
              <a:defRPr/>
            </a:pPr>
            <a:endParaRPr lang="en-US" sz="2000" dirty="0">
              <a:latin typeface="Arial" panose="020B0604020202020204" pitchFamily="34" charset="0"/>
              <a:cs typeface="Arial" panose="020B0604020202020204" pitchFamily="34" charset="0"/>
            </a:endParaRPr>
          </a:p>
          <a:p>
            <a:pPr marL="0" indent="0" algn="just">
              <a:buFontTx/>
              <a:buNone/>
              <a:defRPr/>
            </a:pPr>
            <a:r>
              <a:rPr lang="sq-AL" sz="2000" b="1" dirty="0">
                <a:latin typeface="Arial" panose="020B0604020202020204" pitchFamily="34" charset="0"/>
                <a:cs typeface="Arial" panose="020B0604020202020204" pitchFamily="34" charset="0"/>
              </a:rPr>
              <a:t>Evidenca </a:t>
            </a:r>
            <a:r>
              <a:rPr lang="sq-AL" sz="2000" b="1" dirty="0" smtClean="0">
                <a:latin typeface="Arial" panose="020B0604020202020204" pitchFamily="34" charset="0"/>
                <a:cs typeface="Arial" panose="020B0604020202020204" pitchFamily="34" charset="0"/>
              </a:rPr>
              <a:t>1:</a:t>
            </a:r>
            <a:r>
              <a:rPr lang="sq-AL" sz="2000" dirty="0" smtClean="0">
                <a:latin typeface="Arial" panose="020B0604020202020204" pitchFamily="34" charset="0"/>
                <a:cs typeface="Arial" panose="020B0604020202020204" pitchFamily="34" charset="0"/>
              </a:rPr>
              <a:t>Deklaratat</a:t>
            </a:r>
            <a:r>
              <a:rPr lang="sq-AL" sz="2000" dirty="0">
                <a:latin typeface="Arial" panose="020B0604020202020204" pitchFamily="34" charset="0"/>
                <a:cs typeface="Arial" panose="020B0604020202020204" pitchFamily="34" charset="0"/>
              </a:rPr>
              <a:t> Tatimore Vjetore të dorëzuara në Administratën Tatimore të Kosovës për tri vitet e fundit </a:t>
            </a:r>
            <a:r>
              <a:rPr lang="en-US" sz="2000" dirty="0" err="1" smtClean="0">
                <a:latin typeface="Arial" panose="020B0604020202020204" pitchFamily="34" charset="0"/>
                <a:cs typeface="Arial" panose="020B0604020202020204" pitchFamily="34" charset="0"/>
              </a:rPr>
              <a:t>nga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dita</a:t>
            </a:r>
            <a:r>
              <a:rPr lang="en-US" sz="2000" dirty="0" smtClean="0">
                <a:latin typeface="Arial" panose="020B0604020202020204" pitchFamily="34" charset="0"/>
                <a:cs typeface="Arial" panose="020B0604020202020204" pitchFamily="34" charset="0"/>
              </a:rPr>
              <a:t> e </a:t>
            </a:r>
            <a:r>
              <a:rPr lang="en-US" sz="2000" dirty="0" err="1" smtClean="0">
                <a:latin typeface="Arial" panose="020B0604020202020204" pitchFamily="34" charset="0"/>
                <a:cs typeface="Arial" panose="020B0604020202020204" pitchFamily="34" charset="0"/>
              </a:rPr>
              <a:t>njoftimit</a:t>
            </a:r>
            <a:r>
              <a:rPr lang="en-US" sz="2000" dirty="0" smtClean="0">
                <a:latin typeface="Arial" panose="020B0604020202020204" pitchFamily="34" charset="0"/>
                <a:cs typeface="Arial" panose="020B0604020202020204" pitchFamily="34" charset="0"/>
              </a:rPr>
              <a:t> per </a:t>
            </a:r>
            <a:r>
              <a:rPr lang="en-US" sz="2000" dirty="0" err="1" smtClean="0">
                <a:latin typeface="Arial" panose="020B0604020202020204" pitchFamily="34" charset="0"/>
                <a:cs typeface="Arial" panose="020B0604020202020204" pitchFamily="34" charset="0"/>
              </a:rPr>
              <a:t>kontrate</a:t>
            </a:r>
            <a:r>
              <a:rPr lang="en-US" sz="2000" dirty="0" smtClean="0">
                <a:latin typeface="Arial" panose="020B0604020202020204" pitchFamily="34" charset="0"/>
                <a:cs typeface="Arial" panose="020B0604020202020204" pitchFamily="34" charset="0"/>
              </a:rPr>
              <a:t>.</a:t>
            </a:r>
            <a:endParaRPr lang="en-US" sz="2000" dirty="0"/>
          </a:p>
          <a:p>
            <a:pPr marL="0" indent="0">
              <a:buFontTx/>
              <a:buNone/>
              <a:defRPr/>
            </a:pPr>
            <a:endParaRPr lang="en-US" sz="2000" b="1" dirty="0"/>
          </a:p>
        </p:txBody>
      </p:sp>
    </p:spTree>
    <p:extLst>
      <p:ext uri="{BB962C8B-B14F-4D97-AF65-F5344CB8AC3E}">
        <p14:creationId xmlns:p14="http://schemas.microsoft.com/office/powerpoint/2010/main" val="10181560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85800" y="228600"/>
            <a:ext cx="7772400" cy="762000"/>
          </a:xfrm>
        </p:spPr>
        <p:txBody>
          <a:bodyPr>
            <a:normAutofit fontScale="90000"/>
          </a:bodyPr>
          <a:lstStyle/>
          <a:p>
            <a:r>
              <a:rPr lang="sq-AL" altLang="sq-AL" i="1" dirty="0" smtClean="0"/>
              <a:t>Shënim: </a:t>
            </a:r>
            <a:r>
              <a:rPr lang="en-US" altLang="sq-AL" dirty="0" smtClean="0"/>
              <a:t/>
            </a:r>
            <a:br>
              <a:rPr lang="en-US" altLang="sq-AL" dirty="0" smtClean="0"/>
            </a:br>
            <a:endParaRPr lang="en-US" altLang="sq-AL" dirty="0" smtClean="0"/>
          </a:p>
        </p:txBody>
      </p:sp>
      <p:sp>
        <p:nvSpPr>
          <p:cNvPr id="62467" name="Content Placeholder 2"/>
          <p:cNvSpPr>
            <a:spLocks noGrp="1"/>
          </p:cNvSpPr>
          <p:nvPr>
            <p:ph idx="1"/>
          </p:nvPr>
        </p:nvSpPr>
        <p:spPr>
          <a:xfrm>
            <a:off x="304800" y="1295400"/>
            <a:ext cx="8458200" cy="4800600"/>
          </a:xfrm>
        </p:spPr>
        <p:txBody>
          <a:bodyPr>
            <a:normAutofit/>
          </a:bodyPr>
          <a:lstStyle/>
          <a:p>
            <a:pPr algn="just"/>
            <a:r>
              <a:rPr lang="sq-AL" altLang="sq-AL" dirty="0" smtClean="0">
                <a:latin typeface="Arial" panose="020B0604020202020204" pitchFamily="34" charset="0"/>
                <a:cs typeface="Arial" panose="020B0604020202020204" pitchFamily="34" charset="0"/>
              </a:rPr>
              <a:t>nëse OE vendos qe te konkurroj ne </a:t>
            </a:r>
            <a:r>
              <a:rPr lang="sq-AL" altLang="sq-AL" b="1" dirty="0" smtClean="0">
                <a:latin typeface="Arial" panose="020B0604020202020204" pitchFamily="34" charset="0"/>
                <a:cs typeface="Arial" panose="020B0604020202020204" pitchFamily="34" charset="0"/>
              </a:rPr>
              <a:t>Lot 1 dhe 2</a:t>
            </a:r>
            <a:r>
              <a:rPr lang="sq-AL" altLang="sq-AL" dirty="0" smtClean="0">
                <a:latin typeface="Arial" panose="020B0604020202020204" pitchFamily="34" charset="0"/>
                <a:cs typeface="Arial" panose="020B0604020202020204" pitchFamily="34" charset="0"/>
              </a:rPr>
              <a:t>, atëherë kërkesa minimale e qarkullimit e cila duhet te përmbushet nga OE është 300,000.00 euro.</a:t>
            </a:r>
            <a:endParaRPr lang="en-US" altLang="sq-AL" dirty="0" smtClean="0">
              <a:latin typeface="Arial" panose="020B0604020202020204" pitchFamily="34" charset="0"/>
              <a:cs typeface="Arial" panose="020B0604020202020204" pitchFamily="34" charset="0"/>
            </a:endParaRPr>
          </a:p>
          <a:p>
            <a:pPr algn="just"/>
            <a:r>
              <a:rPr lang="sq-AL" altLang="sq-AL" dirty="0" smtClean="0">
                <a:latin typeface="Arial" panose="020B0604020202020204" pitchFamily="34" charset="0"/>
                <a:cs typeface="Arial" panose="020B0604020202020204" pitchFamily="34" charset="0"/>
              </a:rPr>
              <a:t>nëse OE vendos qe te konkurroj ne </a:t>
            </a:r>
            <a:r>
              <a:rPr lang="sq-AL" altLang="sq-AL" b="1" dirty="0" smtClean="0">
                <a:latin typeface="Arial" panose="020B0604020202020204" pitchFamily="34" charset="0"/>
                <a:cs typeface="Arial" panose="020B0604020202020204" pitchFamily="34" charset="0"/>
              </a:rPr>
              <a:t>Lot 2 dhe 3, </a:t>
            </a:r>
            <a:r>
              <a:rPr lang="sq-AL" altLang="sq-AL" dirty="0" smtClean="0">
                <a:latin typeface="Arial" panose="020B0604020202020204" pitchFamily="34" charset="0"/>
                <a:cs typeface="Arial" panose="020B0604020202020204" pitchFamily="34" charset="0"/>
              </a:rPr>
              <a:t>atëherë kërkesa minimale e qarkullimit e cila duhet te përmbushet nga OE është 200,000.00 euro.</a:t>
            </a:r>
            <a:endParaRPr lang="en-US" altLang="sq-AL" dirty="0" smtClean="0">
              <a:latin typeface="Arial" panose="020B0604020202020204" pitchFamily="34" charset="0"/>
              <a:cs typeface="Arial" panose="020B0604020202020204" pitchFamily="34" charset="0"/>
            </a:endParaRPr>
          </a:p>
          <a:p>
            <a:pPr algn="just"/>
            <a:r>
              <a:rPr lang="sq-AL" altLang="sq-AL" dirty="0" smtClean="0">
                <a:latin typeface="Arial" panose="020B0604020202020204" pitchFamily="34" charset="0"/>
                <a:cs typeface="Arial" panose="020B0604020202020204" pitchFamily="34" charset="0"/>
              </a:rPr>
              <a:t>nëse OE vendos qe te konkurroj ne </a:t>
            </a:r>
            <a:r>
              <a:rPr lang="sq-AL" altLang="sq-AL" b="1" dirty="0" smtClean="0">
                <a:latin typeface="Arial" panose="020B0604020202020204" pitchFamily="34" charset="0"/>
                <a:cs typeface="Arial" panose="020B0604020202020204" pitchFamily="34" charset="0"/>
              </a:rPr>
              <a:t>Lot 1, 2 dhe 3</a:t>
            </a:r>
            <a:r>
              <a:rPr lang="sq-AL" altLang="sq-AL" dirty="0" smtClean="0">
                <a:latin typeface="Arial" panose="020B0604020202020204" pitchFamily="34" charset="0"/>
                <a:cs typeface="Arial" panose="020B0604020202020204" pitchFamily="34" charset="0"/>
              </a:rPr>
              <a:t>, atëherë kërkesa minimale e qarkullimit e cila duhet te përmbushet nga OE është 300,000.00 euro.</a:t>
            </a:r>
            <a:endParaRPr lang="en-US" altLang="sq-AL" dirty="0" smtClean="0">
              <a:latin typeface="Arial" panose="020B0604020202020204" pitchFamily="34" charset="0"/>
              <a:cs typeface="Arial" panose="020B0604020202020204" pitchFamily="34" charset="0"/>
            </a:endParaRPr>
          </a:p>
          <a:p>
            <a:endParaRPr lang="en-US" altLang="sq-AL" dirty="0" smtClean="0"/>
          </a:p>
        </p:txBody>
      </p:sp>
    </p:spTree>
    <p:extLst>
      <p:ext uri="{BB962C8B-B14F-4D97-AF65-F5344CB8AC3E}">
        <p14:creationId xmlns:p14="http://schemas.microsoft.com/office/powerpoint/2010/main" val="7587828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81000" y="304800"/>
            <a:ext cx="8305800" cy="609600"/>
          </a:xfrm>
        </p:spPr>
        <p:txBody>
          <a:bodyPr>
            <a:normAutofit fontScale="90000"/>
          </a:bodyPr>
          <a:lstStyle/>
          <a:p>
            <a:pPr>
              <a:defRPr/>
            </a:pPr>
            <a:r>
              <a:rPr lang="sq-AL" altLang="en-US" sz="2000" dirty="0" smtClean="0">
                <a:latin typeface="+mn-lt"/>
              </a:rPr>
              <a:t>  </a:t>
            </a:r>
            <a:r>
              <a:rPr lang="sq-AL" altLang="en-US" sz="2000" i="1" dirty="0" smtClean="0">
                <a:latin typeface="+mn-lt"/>
              </a:rPr>
              <a:t> </a:t>
            </a:r>
            <a:r>
              <a:rPr lang="sq-AL" altLang="sq-AL" sz="2000" i="1" dirty="0" smtClean="0">
                <a:latin typeface="+mn-lt"/>
              </a:rPr>
              <a:t>Ndarja e kontratave në </a:t>
            </a:r>
            <a:r>
              <a:rPr lang="sq-AL" altLang="sq-AL" sz="2000" i="1" dirty="0" err="1" smtClean="0">
                <a:latin typeface="+mn-lt"/>
              </a:rPr>
              <a:t>Lote</a:t>
            </a:r>
            <a:r>
              <a:rPr lang="en-US" altLang="sq-AL" sz="2000" i="1" dirty="0" smtClean="0">
                <a:latin typeface="+mn-lt"/>
              </a:rPr>
              <a:t> (5)</a:t>
            </a: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endParaRPr lang="en-US" altLang="en-US" sz="2000" dirty="0" smtClean="0">
              <a:latin typeface="+mn-lt"/>
            </a:endParaRPr>
          </a:p>
        </p:txBody>
      </p:sp>
      <p:sp>
        <p:nvSpPr>
          <p:cNvPr id="3" name="Content Placeholder 2"/>
          <p:cNvSpPr>
            <a:spLocks noGrp="1"/>
          </p:cNvSpPr>
          <p:nvPr>
            <p:ph idx="1"/>
          </p:nvPr>
        </p:nvSpPr>
        <p:spPr>
          <a:xfrm>
            <a:off x="152400" y="685800"/>
            <a:ext cx="8991600" cy="6096000"/>
          </a:xfrm>
        </p:spPr>
        <p:txBody>
          <a:bodyPr/>
          <a:lstStyle/>
          <a:p>
            <a:pPr>
              <a:defRPr/>
            </a:pPr>
            <a:r>
              <a:rPr lang="en-US" sz="2000" dirty="0">
                <a:latin typeface="Arial" panose="020B0604020202020204" pitchFamily="34" charset="0"/>
                <a:cs typeface="Arial" panose="020B0604020202020204" pitchFamily="34" charset="0"/>
              </a:rPr>
              <a:t>K</a:t>
            </a:r>
            <a:r>
              <a:rPr lang="sq-AL" sz="2000" dirty="0">
                <a:latin typeface="Arial" panose="020B0604020202020204" pitchFamily="34" charset="0"/>
                <a:cs typeface="Arial" panose="020B0604020202020204" pitchFamily="34" charset="0"/>
              </a:rPr>
              <a:t>jo dispozite është e aplikueshme vetëm kur ka tenderë mjaftueshëm te përgjegjshëm për te aplikuar ketë </a:t>
            </a:r>
            <a:r>
              <a:rPr lang="sq-AL" sz="2000" dirty="0" smtClean="0">
                <a:latin typeface="Arial" panose="020B0604020202020204" pitchFamily="34" charset="0"/>
                <a:cs typeface="Arial" panose="020B0604020202020204" pitchFamily="34" charset="0"/>
              </a:rPr>
              <a:t>rregull</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defRPr/>
            </a:pPr>
            <a:r>
              <a:rPr lang="sq-AL" sz="2000" b="1" dirty="0">
                <a:latin typeface="Arial" panose="020B0604020202020204" pitchFamily="34" charset="0"/>
                <a:cs typeface="Arial" panose="020B0604020202020204" pitchFamily="34" charset="0"/>
              </a:rPr>
              <a:t>Kur nuk ka tender </a:t>
            </a:r>
            <a:r>
              <a:rPr lang="sq-AL" sz="2000" dirty="0">
                <a:latin typeface="Arial" panose="020B0604020202020204" pitchFamily="34" charset="0"/>
                <a:cs typeface="Arial" panose="020B0604020202020204" pitchFamily="34" charset="0"/>
              </a:rPr>
              <a:t>te përgjegjshëm te mjaftueshëm për te shpërblyer te gjitha </a:t>
            </a:r>
            <a:r>
              <a:rPr lang="sq-AL" sz="2000" dirty="0" err="1">
                <a:latin typeface="Arial" panose="020B0604020202020204" pitchFamily="34" charset="0"/>
                <a:cs typeface="Arial" panose="020B0604020202020204" pitchFamily="34" charset="0"/>
              </a:rPr>
              <a:t>Lotet</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mbizotëron interesi i AK</a:t>
            </a:r>
            <a:r>
              <a:rPr lang="sq-AL" sz="2000" dirty="0">
                <a:latin typeface="Arial" panose="020B0604020202020204" pitchFamily="34" charset="0"/>
                <a:cs typeface="Arial" panose="020B0604020202020204" pitchFamily="34" charset="0"/>
              </a:rPr>
              <a:t> që të shpërblej te gjitha </a:t>
            </a:r>
            <a:r>
              <a:rPr lang="sq-AL" sz="2000" dirty="0" err="1">
                <a:latin typeface="Arial" panose="020B0604020202020204" pitchFamily="34" charset="0"/>
                <a:cs typeface="Arial" panose="020B0604020202020204" pitchFamily="34" charset="0"/>
              </a:rPr>
              <a:t>Lotet</a:t>
            </a:r>
            <a:r>
              <a:rPr lang="sq-AL"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defRPr/>
            </a:pPr>
            <a:r>
              <a:rPr lang="sq-AL" sz="2000" dirty="0">
                <a:latin typeface="Arial" panose="020B0604020202020204" pitchFamily="34" charset="0"/>
                <a:cs typeface="Arial" panose="020B0604020202020204" pitchFamily="34" charset="0"/>
              </a:rPr>
              <a:t>Pra, në mungesë të konkurrentëve të tjerë, OE shpërblehen për me shume </a:t>
            </a:r>
            <a:r>
              <a:rPr lang="sq-AL" sz="2000" dirty="0" err="1">
                <a:latin typeface="Arial" panose="020B0604020202020204" pitchFamily="34" charset="0"/>
                <a:cs typeface="Arial" panose="020B0604020202020204" pitchFamily="34" charset="0"/>
              </a:rPr>
              <a:t>Lote</a:t>
            </a:r>
            <a:r>
              <a:rPr lang="sq-AL" sz="2000" dirty="0">
                <a:latin typeface="Arial" panose="020B0604020202020204" pitchFamily="34" charset="0"/>
                <a:cs typeface="Arial" panose="020B0604020202020204" pitchFamily="34" charset="0"/>
              </a:rPr>
              <a:t> se sa numri maksimal i përcaktuar nga AK.</a:t>
            </a:r>
            <a:endParaRPr lang="en-US" sz="2000" dirty="0">
              <a:latin typeface="Arial" panose="020B0604020202020204" pitchFamily="34" charset="0"/>
              <a:cs typeface="Arial" panose="020B0604020202020204" pitchFamily="34" charset="0"/>
            </a:endParaRPr>
          </a:p>
          <a:p>
            <a:pPr marL="0" indent="0">
              <a:buFontTx/>
              <a:buNone/>
              <a:defRPr/>
            </a:pPr>
            <a:endParaRPr lang="en-US" sz="2000" dirty="0" smtClean="0">
              <a:solidFill>
                <a:srgbClr val="FF0000"/>
              </a:solidFill>
              <a:latin typeface="Arial" panose="020B0604020202020204" pitchFamily="34" charset="0"/>
              <a:cs typeface="Arial" panose="020B0604020202020204" pitchFamily="34" charset="0"/>
            </a:endParaRPr>
          </a:p>
          <a:p>
            <a:pPr marL="0" indent="0">
              <a:buFontTx/>
              <a:buNone/>
              <a:defRPr/>
            </a:pPr>
            <a:r>
              <a:rPr lang="sq-AL" sz="2000" dirty="0" smtClean="0">
                <a:solidFill>
                  <a:srgbClr val="FF0000"/>
                </a:solidFill>
                <a:latin typeface="Arial" panose="020B0604020202020204" pitchFamily="34" charset="0"/>
                <a:cs typeface="Arial" panose="020B0604020202020204" pitchFamily="34" charset="0"/>
              </a:rPr>
              <a:t>Shembull</a:t>
            </a:r>
            <a:r>
              <a:rPr lang="sq-AL" sz="2000" dirty="0">
                <a:solidFill>
                  <a:srgbClr val="FF0000"/>
                </a:solidFill>
                <a:latin typeface="Arial" panose="020B0604020202020204" pitchFamily="34" charset="0"/>
                <a:cs typeface="Arial" panose="020B0604020202020204" pitchFamily="34" charset="0"/>
              </a:rPr>
              <a:t>:</a:t>
            </a:r>
            <a:endParaRPr lang="en-US" sz="2000" dirty="0">
              <a:solidFill>
                <a:srgbClr val="FF0000"/>
              </a:solidFill>
              <a:latin typeface="Arial" panose="020B0604020202020204" pitchFamily="34" charset="0"/>
              <a:cs typeface="Arial" panose="020B0604020202020204" pitchFamily="34" charset="0"/>
            </a:endParaRPr>
          </a:p>
          <a:p>
            <a:pPr>
              <a:defRPr/>
            </a:pPr>
            <a:r>
              <a:rPr lang="sq-AL" sz="2000" dirty="0">
                <a:latin typeface="Arial" panose="020B0604020202020204" pitchFamily="34" charset="0"/>
                <a:cs typeface="Arial" panose="020B0604020202020204" pitchFamily="34" charset="0"/>
              </a:rPr>
              <a:t>Ndarja ne </a:t>
            </a:r>
            <a:r>
              <a:rPr lang="sq-AL" sz="2000" dirty="0" err="1">
                <a:latin typeface="Arial" panose="020B0604020202020204" pitchFamily="34" charset="0"/>
                <a:cs typeface="Arial" panose="020B0604020202020204" pitchFamily="34" charset="0"/>
              </a:rPr>
              <a:t>Lote</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7 </a:t>
            </a:r>
            <a:r>
              <a:rPr lang="sq-AL" sz="2000" b="1" dirty="0" err="1">
                <a:latin typeface="Arial" panose="020B0604020202020204" pitchFamily="34" charset="0"/>
                <a:cs typeface="Arial" panose="020B0604020202020204" pitchFamily="34" charset="0"/>
              </a:rPr>
              <a:t>Lote</a:t>
            </a:r>
            <a:endParaRPr lang="en-US" sz="2000" dirty="0">
              <a:latin typeface="Arial" panose="020B0604020202020204" pitchFamily="34" charset="0"/>
              <a:cs typeface="Arial" panose="020B0604020202020204" pitchFamily="34" charset="0"/>
            </a:endParaRPr>
          </a:p>
          <a:p>
            <a:pPr>
              <a:defRPr/>
            </a:pPr>
            <a:r>
              <a:rPr lang="sq-AL" sz="2000" dirty="0">
                <a:latin typeface="Arial" panose="020B0604020202020204" pitchFamily="34" charset="0"/>
                <a:cs typeface="Arial" panose="020B0604020202020204" pitchFamily="34" charset="0"/>
              </a:rPr>
              <a:t>Kufizimi i numrit te </a:t>
            </a:r>
            <a:r>
              <a:rPr lang="sq-AL" sz="2000" dirty="0" err="1">
                <a:latin typeface="Arial" panose="020B0604020202020204" pitchFamily="34" charset="0"/>
                <a:cs typeface="Arial" panose="020B0604020202020204" pitchFamily="34" charset="0"/>
              </a:rPr>
              <a:t>Loteve</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maksimum 2 </a:t>
            </a:r>
            <a:r>
              <a:rPr lang="sq-AL" sz="2000" b="1" dirty="0" err="1">
                <a:latin typeface="Arial" panose="020B0604020202020204" pitchFamily="34" charset="0"/>
                <a:cs typeface="Arial" panose="020B0604020202020204" pitchFamily="34" charset="0"/>
              </a:rPr>
              <a:t>Lote</a:t>
            </a:r>
            <a:r>
              <a:rPr lang="sq-AL" sz="2000" b="1" dirty="0">
                <a:latin typeface="Arial" panose="020B0604020202020204" pitchFamily="34" charset="0"/>
                <a:cs typeface="Arial" panose="020B0604020202020204" pitchFamily="34" charset="0"/>
              </a:rPr>
              <a:t>.</a:t>
            </a:r>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defRPr/>
            </a:pPr>
            <a:r>
              <a:rPr lang="sq-AL" sz="2000" dirty="0">
                <a:latin typeface="Arial" panose="020B0604020202020204" pitchFamily="34" charset="0"/>
                <a:cs typeface="Arial" panose="020B0604020202020204" pitchFamily="34" charset="0"/>
              </a:rPr>
              <a:t>Pranohen </a:t>
            </a:r>
            <a:r>
              <a:rPr lang="sq-AL" sz="2000" b="1" dirty="0">
                <a:latin typeface="Arial" panose="020B0604020202020204" pitchFamily="34" charset="0"/>
                <a:cs typeface="Arial" panose="020B0604020202020204" pitchFamily="34" charset="0"/>
              </a:rPr>
              <a:t>5 oferta por vetëm 2 janë te </a:t>
            </a:r>
            <a:r>
              <a:rPr lang="sq-AL" sz="2000" b="1" dirty="0" smtClean="0">
                <a:latin typeface="Arial" panose="020B0604020202020204" pitchFamily="34" charset="0"/>
                <a:cs typeface="Arial" panose="020B0604020202020204" pitchFamily="34" charset="0"/>
              </a:rPr>
              <a:t>përgjegjshme</a:t>
            </a:r>
            <a:r>
              <a:rPr lang="en-US" sz="2000" dirty="0" smtClean="0">
                <a:latin typeface="Arial" panose="020B0604020202020204" pitchFamily="34" charset="0"/>
                <a:cs typeface="Arial" panose="020B0604020202020204" pitchFamily="34" charset="0"/>
              </a:rPr>
              <a:t>:</a:t>
            </a:r>
          </a:p>
          <a:p>
            <a:pPr>
              <a:defRPr/>
            </a:pPr>
            <a:r>
              <a:rPr lang="en-US" sz="2000" dirty="0" smtClean="0">
                <a:latin typeface="Arial" panose="020B0604020202020204" pitchFamily="34" charset="0"/>
                <a:cs typeface="Arial" panose="020B0604020202020204" pitchFamily="34" charset="0"/>
              </a:rPr>
              <a:t>A</a:t>
            </a:r>
            <a:r>
              <a:rPr lang="sq-AL" sz="2000" dirty="0" err="1" smtClean="0">
                <a:latin typeface="Arial" panose="020B0604020202020204" pitchFamily="34" charset="0"/>
                <a:cs typeface="Arial" panose="020B0604020202020204" pitchFamily="34" charset="0"/>
              </a:rPr>
              <a:t>tëherë</a:t>
            </a:r>
            <a:r>
              <a:rPr lang="sq-AL" sz="2000" dirty="0" smtClean="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2 OE shpërblehen me nga 2 </a:t>
            </a:r>
            <a:r>
              <a:rPr lang="sq-AL" sz="2000" b="1" dirty="0" err="1">
                <a:latin typeface="Arial" panose="020B0604020202020204" pitchFamily="34" charset="0"/>
                <a:cs typeface="Arial" panose="020B0604020202020204" pitchFamily="34" charset="0"/>
              </a:rPr>
              <a:t>Lote</a:t>
            </a:r>
            <a:r>
              <a:rPr lang="sq-AL" sz="2000" b="1" dirty="0">
                <a:latin typeface="Arial" panose="020B0604020202020204" pitchFamily="34" charset="0"/>
                <a:cs typeface="Arial" panose="020B0604020202020204" pitchFamily="34" charset="0"/>
              </a:rPr>
              <a:t> (gjithsej 4 </a:t>
            </a:r>
            <a:r>
              <a:rPr lang="sq-AL" sz="2000" b="1" dirty="0" err="1">
                <a:latin typeface="Arial" panose="020B0604020202020204" pitchFamily="34" charset="0"/>
                <a:cs typeface="Arial" panose="020B0604020202020204" pitchFamily="34" charset="0"/>
              </a:rPr>
              <a:t>lote</a:t>
            </a:r>
            <a:r>
              <a:rPr lang="sq-AL" sz="2000" b="1" dirty="0">
                <a:latin typeface="Arial" panose="020B0604020202020204" pitchFamily="34" charset="0"/>
                <a:cs typeface="Arial" panose="020B0604020202020204" pitchFamily="34" charset="0"/>
              </a:rPr>
              <a:t>)</a:t>
            </a:r>
            <a:r>
              <a:rPr lang="sq-AL" sz="2000" dirty="0">
                <a:latin typeface="Arial" panose="020B0604020202020204" pitchFamily="34" charset="0"/>
                <a:cs typeface="Arial" panose="020B0604020202020204" pitchFamily="34" charset="0"/>
              </a:rPr>
              <a:t> sipas formulës  se përcaktuar ne Dosje te </a:t>
            </a:r>
            <a:r>
              <a:rPr lang="sq-AL" sz="2000" dirty="0" smtClean="0">
                <a:latin typeface="Arial" panose="020B0604020202020204" pitchFamily="34" charset="0"/>
                <a:cs typeface="Arial" panose="020B0604020202020204" pitchFamily="34" charset="0"/>
              </a:rPr>
              <a:t>tenderit</a:t>
            </a:r>
            <a:r>
              <a:rPr lang="en-US" sz="2000" dirty="0" smtClean="0">
                <a:latin typeface="Arial" panose="020B0604020202020204" pitchFamily="34" charset="0"/>
                <a:cs typeface="Arial" panose="020B0604020202020204" pitchFamily="34" charset="0"/>
              </a:rPr>
              <a:t>.</a:t>
            </a:r>
          </a:p>
          <a:p>
            <a:pPr>
              <a:defRPr/>
            </a:pPr>
            <a:r>
              <a:rPr lang="en-US" sz="2000" dirty="0" smtClean="0">
                <a:latin typeface="Arial" panose="020B0604020202020204" pitchFamily="34" charset="0"/>
                <a:cs typeface="Arial" panose="020B0604020202020204" pitchFamily="34" charset="0"/>
              </a:rPr>
              <a:t>N</a:t>
            </a:r>
            <a:r>
              <a:rPr lang="sq-AL" sz="2000" dirty="0" err="1" smtClean="0">
                <a:latin typeface="Arial" panose="020B0604020202020204" pitchFamily="34" charset="0"/>
                <a:cs typeface="Arial" panose="020B0604020202020204" pitchFamily="34" charset="0"/>
              </a:rPr>
              <a:t>dërsa</a:t>
            </a:r>
            <a:r>
              <a:rPr lang="sq-AL" sz="2000" dirty="0" smtClean="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3 </a:t>
            </a:r>
            <a:r>
              <a:rPr lang="sq-AL" sz="2000" b="1" dirty="0" err="1">
                <a:latin typeface="Arial" panose="020B0604020202020204" pitchFamily="34" charset="0"/>
                <a:cs typeface="Arial" panose="020B0604020202020204" pitchFamily="34" charset="0"/>
              </a:rPr>
              <a:t>Lotet</a:t>
            </a:r>
            <a:r>
              <a:rPr lang="sq-AL" sz="2000" b="1" dirty="0">
                <a:latin typeface="Arial" panose="020B0604020202020204" pitchFamily="34" charset="0"/>
                <a:cs typeface="Arial" panose="020B0604020202020204" pitchFamily="34" charset="0"/>
              </a:rPr>
              <a:t> tjera</a:t>
            </a:r>
            <a:r>
              <a:rPr lang="sq-AL" sz="2000" dirty="0">
                <a:latin typeface="Arial" panose="020B0604020202020204" pitchFamily="34" charset="0"/>
                <a:cs typeface="Arial" panose="020B0604020202020204" pitchFamily="34" charset="0"/>
              </a:rPr>
              <a:t> shpërblen tek OE i cili ka dorëzuar tenderin e renditur i </a:t>
            </a:r>
            <a:r>
              <a:rPr lang="sq-AL" sz="2000" dirty="0" smtClean="0">
                <a:latin typeface="Arial" panose="020B0604020202020204" pitchFamily="34" charset="0"/>
                <a:cs typeface="Arial" panose="020B0604020202020204" pitchFamily="34" charset="0"/>
              </a:rPr>
              <a:t>par</a:t>
            </a:r>
            <a:r>
              <a:rPr lang="en-US" sz="2000" dirty="0" err="1" smtClean="0">
                <a:latin typeface="Arial" panose="020B0604020202020204" pitchFamily="34" charset="0"/>
                <a:cs typeface="Arial" panose="020B0604020202020204" pitchFamily="34" charset="0"/>
              </a:rPr>
              <a:t>i</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(ofertën me te ulet</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edhe pse ai tashme ka 2 </a:t>
            </a:r>
            <a:r>
              <a:rPr lang="sq-AL" sz="2000" dirty="0" err="1">
                <a:latin typeface="Arial" panose="020B0604020202020204" pitchFamily="34" charset="0"/>
                <a:cs typeface="Arial" panose="020B0604020202020204" pitchFamily="34" charset="0"/>
              </a:rPr>
              <a:t>Lote</a:t>
            </a:r>
            <a:r>
              <a:rPr lang="sq-AL" sz="2000" dirty="0">
                <a:latin typeface="Arial" panose="020B0604020202020204" pitchFamily="34" charset="0"/>
                <a:cs typeface="Arial" panose="020B0604020202020204" pitchFamily="34" charset="0"/>
              </a:rPr>
              <a:t> te shpërblyera.</a:t>
            </a:r>
            <a:endParaRPr lang="en-US" sz="2000" dirty="0">
              <a:latin typeface="Arial" panose="020B0604020202020204" pitchFamily="34" charset="0"/>
              <a:cs typeface="Arial" panose="020B0604020202020204" pitchFamily="34" charset="0"/>
            </a:endParaRPr>
          </a:p>
          <a:p>
            <a:pPr marL="0" indent="0">
              <a:buFontTx/>
              <a:buNone/>
              <a:defRPr/>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1070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28</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Specifikimet </a:t>
            </a:r>
            <a:r>
              <a:rPr lang="sq-AL" sz="2000" b="1" dirty="0">
                <a:solidFill>
                  <a:srgbClr val="FF0000"/>
                </a:solidFill>
                <a:latin typeface="Arial" panose="020B0604020202020204" pitchFamily="34" charset="0"/>
                <a:cs typeface="Arial" panose="020B0604020202020204" pitchFamily="34" charset="0"/>
              </a:rPr>
              <a:t>teknike</a:t>
            </a: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endParaRPr lang="en-US" sz="2000" dirty="0"/>
          </a:p>
          <a:p>
            <a:r>
              <a:rPr lang="sq-AL" sz="2000" b="1" dirty="0"/>
              <a:t>Shtohet paragrafi 10</a:t>
            </a:r>
            <a:r>
              <a:rPr lang="en-US" sz="2000" dirty="0"/>
              <a:t> </a:t>
            </a:r>
            <a:r>
              <a:rPr lang="en-US" sz="2000" dirty="0" err="1" smtClean="0"/>
              <a:t>te</a:t>
            </a:r>
            <a:r>
              <a:rPr lang="en-US" sz="2000" dirty="0" smtClean="0"/>
              <a:t> </a:t>
            </a:r>
            <a:r>
              <a:rPr lang="en-US" sz="2000" dirty="0" err="1" smtClean="0"/>
              <a:t>specifikimi</a:t>
            </a:r>
            <a:r>
              <a:rPr lang="en-US" sz="2000" dirty="0" smtClean="0"/>
              <a:t> </a:t>
            </a:r>
            <a:r>
              <a:rPr lang="en-US" sz="2000" dirty="0" err="1" smtClean="0"/>
              <a:t>teknik</a:t>
            </a:r>
            <a:endParaRPr lang="en-US" sz="2000" dirty="0" smtClean="0"/>
          </a:p>
          <a:p>
            <a:r>
              <a:rPr lang="en-US" sz="2000" dirty="0" smtClean="0"/>
              <a:t> </a:t>
            </a:r>
          </a:p>
          <a:p>
            <a:r>
              <a:rPr lang="sq-AL" sz="2000" b="1" dirty="0" smtClean="0"/>
              <a:t>Autoriteti </a:t>
            </a:r>
            <a:r>
              <a:rPr lang="sq-AL" sz="2000" b="1" dirty="0"/>
              <a:t>Kontraktues është përgjegjës për hartimin e Projektit Ekzekutiv dhe i cili në mënyrë </a:t>
            </a:r>
            <a:r>
              <a:rPr lang="sq-AL" sz="2000" b="1" dirty="0" err="1"/>
              <a:t>mandatore</a:t>
            </a:r>
            <a:r>
              <a:rPr lang="sq-AL" sz="2000" b="1" dirty="0"/>
              <a:t> duhet ti bashkëngjitet (gjithashtu në pajisje elektronike) Specifikave Teknike, te cilat janë pjese te dosjes se tenderit</a:t>
            </a:r>
            <a:r>
              <a:rPr lang="sq-AL" sz="2000" b="1" dirty="0" smtClean="0"/>
              <a:t>.</a:t>
            </a:r>
            <a:endParaRPr lang="en-US" sz="2000" b="1" dirty="0" smtClean="0"/>
          </a:p>
          <a:p>
            <a:endParaRPr lang="en-US" sz="2000" dirty="0"/>
          </a:p>
          <a:p>
            <a:pPr lvl="0"/>
            <a:r>
              <a:rPr lang="sq-AL" sz="2000" b="1" dirty="0" smtClean="0"/>
              <a:t>Asnjë </a:t>
            </a:r>
            <a:r>
              <a:rPr lang="sq-AL" sz="2000" b="1" dirty="0"/>
              <a:t>Autoriteti Kontraktues nuk i lejohet qe të lëshojë dokumentacionin e tenderit pa bashkëngjitur përshkrimin e hollësishëm të projektit.</a:t>
            </a:r>
            <a:endParaRPr lang="en-US" sz="2000" b="1" dirty="0"/>
          </a:p>
          <a:p>
            <a:pPr marL="457200" indent="-457200">
              <a:buFont typeface="Wingdings" pitchFamily="2" charset="2"/>
              <a:buChar char="ü"/>
            </a:pPr>
            <a:endParaRPr lang="en-US" sz="2000" b="1" dirty="0"/>
          </a:p>
          <a:p>
            <a:endParaRPr lang="en-US" sz="2000" b="1" dirty="0"/>
          </a:p>
          <a:p>
            <a:endParaRPr lang="en-US" sz="2000" b="1" dirty="0"/>
          </a:p>
          <a:p>
            <a:r>
              <a:rPr lang="sq-AL" sz="2000" b="1" dirty="0"/>
              <a:t> </a:t>
            </a:r>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0"/>
            <a:ext cx="82296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30</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Nën-kontraktimi</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0" y="609600"/>
            <a:ext cx="8915400" cy="6186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lgn="just">
              <a:buFont typeface="Arial" panose="020B0604020202020204" pitchFamily="34" charset="0"/>
              <a:buChar char="•"/>
            </a:pPr>
            <a:r>
              <a:rPr lang="en-US" altLang="sq-AL" sz="2000" dirty="0"/>
              <a:t>A</a:t>
            </a:r>
            <a:r>
              <a:rPr lang="sq-AL" altLang="sq-AL" sz="2000" dirty="0"/>
              <a:t>K do të deklaron gjithashtu në </a:t>
            </a:r>
            <a:r>
              <a:rPr lang="sq-AL" altLang="sq-AL" sz="2000" dirty="0" smtClean="0"/>
              <a:t>DT</a:t>
            </a:r>
            <a:r>
              <a:rPr lang="en-US" altLang="sq-AL" sz="2000" dirty="0" smtClean="0"/>
              <a:t>,</a:t>
            </a:r>
            <a:r>
              <a:rPr lang="sq-AL" altLang="sq-AL" sz="2000" dirty="0" smtClean="0"/>
              <a:t> çdo </a:t>
            </a:r>
            <a:r>
              <a:rPr lang="sq-AL" altLang="sq-AL" sz="2000" dirty="0"/>
              <a:t>pjesë të kontratës që OE ka për qëllim të nënkontraktoj dhe secilin nënkontraktues të </a:t>
            </a:r>
            <a:r>
              <a:rPr lang="sq-AL" altLang="sq-AL" sz="2000" dirty="0" smtClean="0"/>
              <a:t>propozuar</a:t>
            </a:r>
            <a:r>
              <a:rPr lang="en-US" altLang="sq-AL" sz="2000" dirty="0" smtClean="0"/>
              <a:t>.</a:t>
            </a:r>
          </a:p>
          <a:p>
            <a:pPr marL="342900" indent="-342900" algn="just">
              <a:buFont typeface="Arial" panose="020B0604020202020204" pitchFamily="34" charset="0"/>
              <a:buChar char="•"/>
            </a:pPr>
            <a:endParaRPr lang="en-US" altLang="sq-AL" sz="2000" dirty="0"/>
          </a:p>
          <a:p>
            <a:pPr marL="342900" indent="-342900">
              <a:buFont typeface="Arial" panose="020B0604020202020204" pitchFamily="34" charset="0"/>
              <a:buChar char="•"/>
            </a:pPr>
            <a:r>
              <a:rPr lang="sq-AL" altLang="sq-AL" sz="2000" dirty="0"/>
              <a:t>Secili nen-kontraktor i propozuar duhet te përmbush </a:t>
            </a:r>
            <a:r>
              <a:rPr lang="sq-AL" altLang="sq-AL" sz="2000" b="1" dirty="0"/>
              <a:t>kërkesat e përshtatshmërise dhe duhet te dorëzoj deshmite mbi përmbushjen e kërkesave te </a:t>
            </a:r>
            <a:r>
              <a:rPr lang="sq-AL" altLang="sq-AL" sz="2000" b="1" dirty="0" smtClean="0"/>
              <a:t>përshtatshmërise</a:t>
            </a:r>
            <a:r>
              <a:rPr lang="sq-AL" sz="2000" b="1" dirty="0"/>
              <a:t> </a:t>
            </a:r>
            <a:r>
              <a:rPr lang="en-US" sz="2000" b="1" dirty="0" smtClean="0"/>
              <a:t>.</a:t>
            </a:r>
            <a:endParaRPr lang="en-US" sz="2000" dirty="0"/>
          </a:p>
          <a:p>
            <a:pPr marL="342900" indent="-342900">
              <a:buFont typeface="Arial" panose="020B0604020202020204" pitchFamily="34" charset="0"/>
              <a:buChar char="•"/>
            </a:pPr>
            <a:r>
              <a:rPr lang="sq-AL" sz="2000" dirty="0"/>
              <a:t>Mundësia për </a:t>
            </a:r>
            <a:r>
              <a:rPr lang="sq-AL" sz="2000" b="1" dirty="0"/>
              <a:t>pagese te drejtpërdrejtë të autoritetit kontraktues tek </a:t>
            </a:r>
            <a:r>
              <a:rPr lang="sq-AL" sz="2000" b="1" dirty="0" err="1"/>
              <a:t>nënkontraktorët</a:t>
            </a:r>
            <a:r>
              <a:rPr lang="sq-AL" sz="2000" b="1" dirty="0"/>
              <a:t> për kryerjen e punëve  që rrjedhin nga nën-kontrata</a:t>
            </a:r>
            <a:r>
              <a:rPr lang="sq-AL" sz="2000" dirty="0"/>
              <a:t>, të përcaktuar në kuadër të kontratës kryesore. </a:t>
            </a:r>
            <a:endParaRPr lang="en-US" sz="2000" dirty="0"/>
          </a:p>
          <a:p>
            <a:pPr marL="342900" indent="-342900">
              <a:buFont typeface="Arial" panose="020B0604020202020204" pitchFamily="34" charset="0"/>
              <a:buChar char="•"/>
            </a:pPr>
            <a:r>
              <a:rPr lang="sq-AL" sz="2000" dirty="0" smtClean="0"/>
              <a:t>Kjo </a:t>
            </a:r>
            <a:r>
              <a:rPr lang="sq-AL" sz="2000" dirty="0"/>
              <a:t>do ti ofroje nënkontraktoreve (normalisht NVM-të) një mbrojtje efektive kundër rrezikut të mos-pagesën ose pagesa te vonuara</a:t>
            </a:r>
            <a:r>
              <a:rPr lang="sq-AL" sz="2000" b="1" dirty="0"/>
              <a:t>.</a:t>
            </a:r>
            <a:endParaRPr lang="en-US" sz="2000" b="1" dirty="0"/>
          </a:p>
          <a:p>
            <a:pPr algn="just"/>
            <a:endParaRPr lang="en-US" altLang="sq-AL" sz="2000" b="1" dirty="0"/>
          </a:p>
          <a:p>
            <a:pPr marL="342900" indent="-342900" algn="just">
              <a:buFont typeface="Arial" panose="020B0604020202020204" pitchFamily="34" charset="0"/>
              <a:buChar char="•"/>
            </a:pPr>
            <a:r>
              <a:rPr lang="sq-AL" altLang="sq-AL" sz="2000" dirty="0"/>
              <a:t>Nenkontraktimi nuk bene te tejkaloje 40% te vlerës totale te kontratës, ndërsa  i njëjti  nen-kontraktore mund te propozohet nga me shume se një OE. </a:t>
            </a:r>
            <a:endParaRPr lang="en-US" altLang="sq-AL" sz="2000" dirty="0" smtClean="0"/>
          </a:p>
          <a:p>
            <a:pPr marL="342900" indent="-342900" algn="just">
              <a:buFont typeface="Arial" panose="020B0604020202020204" pitchFamily="34" charset="0"/>
              <a:buChar char="•"/>
            </a:pPr>
            <a:r>
              <a:rPr lang="sq-AL" altLang="sq-AL" sz="2000" dirty="0" smtClean="0"/>
              <a:t>Operatori </a:t>
            </a:r>
            <a:r>
              <a:rPr lang="sq-AL" altLang="sq-AL" sz="2000" dirty="0"/>
              <a:t>ekonomik duhet të njoftoj autoritetin kontraktues për çdo ndryshim në plane të nën-kontraktimit që ndodhin pas dorëzimit të tenderit</a:t>
            </a:r>
            <a:r>
              <a:rPr lang="en-US" altLang="sq-AL" sz="2000" dirty="0" smtClean="0"/>
              <a:t>.</a:t>
            </a:r>
            <a:endParaRPr lang="en-US" sz="2000" dirty="0"/>
          </a:p>
          <a:p>
            <a:pPr marL="285750" lvl="0" indent="-285750">
              <a:buFont typeface="Arial" panose="020B0604020202020204" pitchFamily="34" charset="0"/>
              <a:buChar char="•"/>
            </a:pPr>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31</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Ekzekutimi </a:t>
            </a:r>
            <a:r>
              <a:rPr lang="sq-AL" sz="2000" b="1" dirty="0">
                <a:solidFill>
                  <a:srgbClr val="FF0000"/>
                </a:solidFill>
                <a:latin typeface="Arial" panose="020B0604020202020204" pitchFamily="34" charset="0"/>
                <a:cs typeface="Arial" panose="020B0604020202020204" pitchFamily="34" charset="0"/>
              </a:rPr>
              <a:t>i kontratave</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56015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dirty="0"/>
              <a:t>Shtohet paragrafi 2</a:t>
            </a:r>
            <a:r>
              <a:rPr lang="en-US" sz="2000" dirty="0"/>
              <a:t> </a:t>
            </a:r>
          </a:p>
          <a:p>
            <a:r>
              <a:rPr lang="sq-AL" sz="2000" dirty="0"/>
              <a:t> </a:t>
            </a:r>
            <a:endParaRPr lang="en-US" sz="2000" dirty="0"/>
          </a:p>
          <a:p>
            <a:r>
              <a:rPr lang="sq-AL" sz="2000" dirty="0"/>
              <a:t>Autoriteti kontraktues mund të vendosë, ndër të </a:t>
            </a:r>
            <a:r>
              <a:rPr lang="sq-AL" sz="2000" dirty="0" smtClean="0"/>
              <a:t>tjera</a:t>
            </a:r>
            <a:r>
              <a:rPr lang="en-US" sz="2000" dirty="0" smtClean="0"/>
              <a:t> </a:t>
            </a:r>
            <a:r>
              <a:rPr lang="en-US" sz="2000" dirty="0" err="1" smtClean="0"/>
              <a:t>te</a:t>
            </a:r>
            <a:r>
              <a:rPr lang="en-US" sz="2000" dirty="0" smtClean="0"/>
              <a:t> </a:t>
            </a:r>
            <a:r>
              <a:rPr lang="sq-AL" sz="2000" dirty="0" smtClean="0"/>
              <a:t>kushte</a:t>
            </a:r>
            <a:r>
              <a:rPr lang="en-US" sz="2000" dirty="0" smtClean="0"/>
              <a:t>t</a:t>
            </a:r>
            <a:r>
              <a:rPr lang="sq-AL" sz="2000" dirty="0" smtClean="0"/>
              <a:t> </a:t>
            </a:r>
            <a:r>
              <a:rPr lang="sq-AL" sz="2000" dirty="0"/>
              <a:t>specifike në kontratë të cilat lejojnë që </a:t>
            </a:r>
            <a:r>
              <a:rPr lang="sq-AL" sz="2000" u="sng" dirty="0"/>
              <a:t>objektivat sociale të merren parasysh</a:t>
            </a:r>
            <a:r>
              <a:rPr lang="sq-AL" sz="2000" dirty="0"/>
              <a:t>, si në vijim</a:t>
            </a:r>
            <a:r>
              <a:rPr lang="sq-AL" sz="2000" dirty="0" smtClean="0"/>
              <a:t>:</a:t>
            </a:r>
            <a:endParaRPr lang="en-US" sz="2000" dirty="0" smtClean="0"/>
          </a:p>
          <a:p>
            <a:endParaRPr lang="en-US" sz="2000" dirty="0"/>
          </a:p>
          <a:p>
            <a:pPr marL="457200" lvl="0" indent="-457200">
              <a:buFont typeface="Arial" pitchFamily="34" charset="0"/>
              <a:buChar char="•"/>
            </a:pPr>
            <a:r>
              <a:rPr lang="sq-AL" sz="2000" dirty="0"/>
              <a:t>Detyrim për të rekrutuar persona të papunë, dhe në veçanti persona të cilët nuk janë në punë për një periudhë të gjatë;</a:t>
            </a:r>
            <a:endParaRPr lang="en-US" sz="2000" dirty="0"/>
          </a:p>
          <a:p>
            <a:pPr marL="457200" lvl="0" indent="-457200">
              <a:buFont typeface="Arial" pitchFamily="34" charset="0"/>
              <a:buChar char="•"/>
            </a:pPr>
            <a:r>
              <a:rPr lang="sq-AL" sz="2000" dirty="0"/>
              <a:t>Detyrim për të rekrutuar persona të </a:t>
            </a:r>
            <a:r>
              <a:rPr lang="sq-AL" sz="2000" dirty="0" err="1"/>
              <a:t>hendikepuar</a:t>
            </a:r>
            <a:r>
              <a:rPr lang="sq-AL" sz="2000" dirty="0"/>
              <a:t> dhe me aftësi të kufizuar;</a:t>
            </a:r>
            <a:endParaRPr lang="en-US" sz="2000" dirty="0"/>
          </a:p>
          <a:p>
            <a:pPr marL="457200" lvl="0" indent="-457200">
              <a:buFont typeface="Arial" pitchFamily="34" charset="0"/>
              <a:buChar char="•"/>
            </a:pPr>
            <a:r>
              <a:rPr lang="sq-AL" sz="2000" dirty="0" smtClean="0"/>
              <a:t>Për </a:t>
            </a:r>
            <a:r>
              <a:rPr lang="sq-AL" sz="2000" dirty="0"/>
              <a:t>të themeluar programe trajnimi për të papunët apo për të rinjtë gjatë zbatimit të kontratës;</a:t>
            </a:r>
            <a:endParaRPr lang="en-US" sz="2000" dirty="0"/>
          </a:p>
          <a:p>
            <a:pPr marL="457200" lvl="0" indent="-457200">
              <a:buFont typeface="Arial" pitchFamily="34" charset="0"/>
              <a:buChar char="•"/>
            </a:pPr>
            <a:r>
              <a:rPr lang="sq-AL" sz="2000" dirty="0"/>
              <a:t>Detyrim për të zbatuar, gjatë ekzekutimit të kontratës, masat që janë projektuar për të nxitur barazinë gjinore apo </a:t>
            </a:r>
            <a:r>
              <a:rPr lang="sq-AL" sz="2000" dirty="0" err="1"/>
              <a:t>diversitetit</a:t>
            </a:r>
            <a:r>
              <a:rPr lang="sq-AL" sz="2000" dirty="0"/>
              <a:t> mbi baza të tjera; apo</a:t>
            </a:r>
            <a:endParaRPr lang="en-US" sz="2000" dirty="0"/>
          </a:p>
          <a:p>
            <a:pPr marL="457200" indent="-457200">
              <a:buFont typeface="Arial" pitchFamily="34" charset="0"/>
              <a:buChar char="•"/>
            </a:pPr>
            <a:r>
              <a:rPr lang="sq-AL" sz="2000" dirty="0"/>
              <a:t>Detyrim për të qenë në përputhje me substancën e dispozitave të konventave themelore të ILO-së gjatë ekzekutimit të </a:t>
            </a:r>
            <a:r>
              <a:rPr lang="sq-AL" sz="2000" dirty="0" smtClean="0"/>
              <a:t>kontratës</a:t>
            </a:r>
            <a:r>
              <a:rPr lang="en-US" sz="2000" dirty="0" smtClean="0"/>
              <a:t> ne </a:t>
            </a:r>
            <a:r>
              <a:rPr lang="en-US" sz="2000" dirty="0" err="1" smtClean="0"/>
              <a:t>përputhje</a:t>
            </a:r>
            <a:r>
              <a:rPr lang="en-US" sz="2000" dirty="0" smtClean="0"/>
              <a:t> me </a:t>
            </a:r>
            <a:r>
              <a:rPr lang="en-US" sz="2000" dirty="0" err="1" smtClean="0"/>
              <a:t>Ligjin</a:t>
            </a:r>
            <a:r>
              <a:rPr lang="en-US" sz="2000"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32</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Rregullat </a:t>
            </a:r>
            <a:r>
              <a:rPr lang="sq-AL" sz="2000" b="1" dirty="0">
                <a:solidFill>
                  <a:srgbClr val="FF0000"/>
                </a:solidFill>
                <a:latin typeface="Arial" panose="020B0604020202020204" pitchFamily="34" charset="0"/>
                <a:cs typeface="Arial" panose="020B0604020202020204" pitchFamily="34" charset="0"/>
              </a:rPr>
              <a:t>e Përgjithshme</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46474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dirty="0" smtClean="0"/>
          </a:p>
          <a:p>
            <a:r>
              <a:rPr lang="sq-AL" sz="2000" dirty="0" smtClean="0"/>
              <a:t>Fshihen </a:t>
            </a:r>
            <a:r>
              <a:rPr lang="sq-AL" sz="2000" dirty="0"/>
              <a:t>paragrafi 4 dhe 5 qe do te thotë se AK mund te vazhdoj me një tender te përgjegjshëm</a:t>
            </a:r>
            <a:r>
              <a:rPr lang="sq-AL" sz="2000" dirty="0" smtClean="0"/>
              <a:t>.</a:t>
            </a:r>
            <a:endParaRPr lang="en-US" sz="2000" dirty="0" smtClean="0"/>
          </a:p>
          <a:p>
            <a:endParaRPr lang="en-US" sz="2000" dirty="0" smtClean="0"/>
          </a:p>
          <a:p>
            <a:r>
              <a:rPr lang="en-US" sz="2000" dirty="0" smtClean="0">
                <a:latin typeface="Arial" panose="020B0604020202020204" pitchFamily="34" charset="0"/>
                <a:cs typeface="Arial" panose="020B0604020202020204" pitchFamily="34" charset="0"/>
              </a:rPr>
              <a:t>      </a:t>
            </a:r>
          </a:p>
          <a:p>
            <a:r>
              <a:rPr lang="en-US" sz="2000" dirty="0" smtClean="0">
                <a:latin typeface="Arial" panose="020B0604020202020204" pitchFamily="34" charset="0"/>
                <a:cs typeface="Arial" panose="020B0604020202020204" pitchFamily="34" charset="0"/>
              </a:rPr>
              <a:t>                 </a:t>
            </a:r>
            <a:r>
              <a:rPr lang="sq-AL" sz="2000" b="1" dirty="0" smtClean="0">
                <a:latin typeface="Arial" panose="020B0604020202020204" pitchFamily="34" charset="0"/>
                <a:cs typeface="Arial" panose="020B0604020202020204" pitchFamily="34" charset="0"/>
              </a:rPr>
              <a:t>Neni </a:t>
            </a:r>
            <a:r>
              <a:rPr lang="sq-AL" sz="2000" b="1" dirty="0">
                <a:latin typeface="Arial" panose="020B0604020202020204" pitchFamily="34" charset="0"/>
                <a:cs typeface="Arial" panose="020B0604020202020204" pitchFamily="34" charset="0"/>
              </a:rPr>
              <a:t>36</a:t>
            </a:r>
            <a:r>
              <a:rPr lang="en-US" sz="2000" b="1" dirty="0">
                <a:latin typeface="Arial" panose="020B0604020202020204" pitchFamily="34" charset="0"/>
                <a:cs typeface="Arial" panose="020B0604020202020204" pitchFamily="34" charset="0"/>
              </a:rPr>
              <a:t> - </a:t>
            </a:r>
            <a:r>
              <a:rPr lang="sq-AL" sz="2000" b="1" dirty="0">
                <a:latin typeface="Arial" panose="020B0604020202020204" pitchFamily="34" charset="0"/>
                <a:cs typeface="Arial" panose="020B0604020202020204" pitchFamily="34" charset="0"/>
              </a:rPr>
              <a:t>Procedurat për </a:t>
            </a:r>
            <a:r>
              <a:rPr lang="sq-AL" sz="2000" b="1" dirty="0" err="1">
                <a:latin typeface="Arial" panose="020B0604020202020204" pitchFamily="34" charset="0"/>
                <a:cs typeface="Arial" panose="020B0604020202020204" pitchFamily="34" charset="0"/>
              </a:rPr>
              <a:t>kuotimin</a:t>
            </a:r>
            <a:r>
              <a:rPr lang="sq-AL" sz="2000" b="1" dirty="0">
                <a:latin typeface="Arial" panose="020B0604020202020204" pitchFamily="34" charset="0"/>
                <a:cs typeface="Arial" panose="020B0604020202020204" pitchFamily="34" charset="0"/>
              </a:rPr>
              <a:t> e </a:t>
            </a:r>
            <a:r>
              <a:rPr lang="sq-AL" sz="2000" b="1" dirty="0" smtClean="0">
                <a:latin typeface="Arial" panose="020B0604020202020204" pitchFamily="34" charset="0"/>
                <a:cs typeface="Arial" panose="020B0604020202020204" pitchFamily="34" charset="0"/>
              </a:rPr>
              <a:t>çmimeve</a:t>
            </a:r>
            <a:endParaRPr lang="en-US" sz="2000" b="1" dirty="0" smtClean="0">
              <a:latin typeface="Arial" panose="020B0604020202020204" pitchFamily="34" charset="0"/>
              <a:cs typeface="Arial" panose="020B0604020202020204" pitchFamily="34" charset="0"/>
            </a:endParaRPr>
          </a:p>
          <a:p>
            <a:endParaRPr lang="en-US" sz="2000" dirty="0"/>
          </a:p>
          <a:p>
            <a:r>
              <a:rPr lang="sq-AL" sz="2000" dirty="0"/>
              <a:t>Ndryshohet ky </a:t>
            </a:r>
            <a:r>
              <a:rPr lang="sq-AL" sz="2000" dirty="0" smtClean="0"/>
              <a:t>nen</a:t>
            </a:r>
            <a:r>
              <a:rPr lang="en-US" sz="2000" dirty="0" smtClean="0"/>
              <a:t>,</a:t>
            </a:r>
            <a:endParaRPr lang="en-US" sz="2000" dirty="0"/>
          </a:p>
          <a:p>
            <a:r>
              <a:rPr lang="sq-AL" sz="2000" dirty="0"/>
              <a:t> </a:t>
            </a:r>
            <a:endParaRPr lang="en-US" sz="2000" dirty="0"/>
          </a:p>
          <a:p>
            <a:pPr marL="342900" indent="-342900">
              <a:buFont typeface="Arial" panose="020B0604020202020204" pitchFamily="34" charset="0"/>
              <a:buChar char="•"/>
            </a:pPr>
            <a:r>
              <a:rPr lang="sq-AL" sz="2000" dirty="0"/>
              <a:t>Njoftimi për kontrate me </a:t>
            </a:r>
            <a:r>
              <a:rPr lang="sq-AL" sz="2000" dirty="0" err="1"/>
              <a:t>amendamentim</a:t>
            </a:r>
            <a:r>
              <a:rPr lang="sq-AL" sz="2000" dirty="0"/>
              <a:t>  publikohet edhe për procedurën e </a:t>
            </a:r>
            <a:r>
              <a:rPr lang="sq-AL" sz="2000" dirty="0" err="1"/>
              <a:t>kuotimit</a:t>
            </a:r>
            <a:r>
              <a:rPr lang="sq-AL" sz="2000" dirty="0"/>
              <a:t> te çmimit</a:t>
            </a:r>
            <a:r>
              <a:rPr lang="en-US" sz="2000" dirty="0" smtClean="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sq-AL" sz="2000" dirty="0"/>
              <a:t>Vazhdohet me një </a:t>
            </a:r>
            <a:r>
              <a:rPr lang="sq-AL" sz="2000" dirty="0" err="1"/>
              <a:t>kuotim</a:t>
            </a:r>
            <a:r>
              <a:rPr lang="sq-AL" sz="2000" dirty="0"/>
              <a:t> te </a:t>
            </a:r>
            <a:r>
              <a:rPr lang="sq-AL" sz="2000" dirty="0" smtClean="0"/>
              <a:t>përgjegjshëm </a:t>
            </a:r>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381000" y="228600"/>
            <a:ext cx="8305800" cy="609600"/>
          </a:xfrm>
        </p:spPr>
        <p:txBody>
          <a:bodyPr>
            <a:normAutofit fontScale="90000"/>
          </a:bodyPr>
          <a:lstStyle/>
          <a:p>
            <a:pPr>
              <a:defRPr/>
            </a:pPr>
            <a:r>
              <a:rPr lang="sq-AL" altLang="sq-AL" sz="2000" i="1" dirty="0" smtClean="0">
                <a:latin typeface="+mn-lt"/>
              </a:rPr>
              <a:t> Procedurë për kontrata me vlerë minimale </a:t>
            </a: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sq-AL" altLang="sq-AL" sz="2000" i="1" dirty="0" smtClean="0">
                <a:latin typeface="+mn-lt"/>
              </a:rPr>
              <a:t/>
            </a:r>
            <a:br>
              <a:rPr lang="sq-AL" altLang="sq-AL" sz="2000" i="1" dirty="0" smtClean="0">
                <a:latin typeface="+mn-lt"/>
              </a:rPr>
            </a:br>
            <a:r>
              <a:rPr lang="en-US" altLang="sq-AL" sz="2000" i="1" dirty="0" smtClean="0">
                <a:latin typeface="+mn-lt"/>
              </a:rPr>
              <a:t/>
            </a:r>
            <a:br>
              <a:rPr lang="en-US" altLang="sq-AL" sz="2000" i="1" dirty="0" smtClean="0">
                <a:latin typeface="+mn-lt"/>
              </a:rPr>
            </a:br>
            <a:r>
              <a:rPr lang="sq-AL" sz="2000" b="1" dirty="0" smtClean="0">
                <a:latin typeface="Arial" panose="020B0604020202020204" pitchFamily="34" charset="0"/>
                <a:cs typeface="Arial" panose="020B0604020202020204" pitchFamily="34" charset="0"/>
              </a:rPr>
              <a:t>Kontratat </a:t>
            </a:r>
            <a:r>
              <a:rPr lang="sq-AL" sz="2000" b="1" dirty="0">
                <a:latin typeface="Arial" panose="020B0604020202020204" pitchFamily="34" charset="0"/>
                <a:cs typeface="Arial" panose="020B0604020202020204" pitchFamily="34" charset="0"/>
              </a:rPr>
              <a:t>me vlera minimale</a:t>
            </a:r>
            <a:r>
              <a:rPr lang="en-US" altLang="sq-AL" sz="2000" i="1" dirty="0" smtClean="0">
                <a:latin typeface="+mn-lt"/>
              </a:rPr>
              <a:t/>
            </a:r>
            <a:br>
              <a:rPr lang="en-US" altLang="sq-AL"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endParaRPr lang="en-US" altLang="en-US" sz="2000" dirty="0" smtClean="0">
              <a:latin typeface="+mn-lt"/>
            </a:endParaRPr>
          </a:p>
        </p:txBody>
      </p:sp>
      <p:sp>
        <p:nvSpPr>
          <p:cNvPr id="2" name="Content Placeholder 1"/>
          <p:cNvSpPr>
            <a:spLocks noGrp="1"/>
          </p:cNvSpPr>
          <p:nvPr>
            <p:ph idx="1"/>
          </p:nvPr>
        </p:nvSpPr>
        <p:spPr>
          <a:xfrm>
            <a:off x="0" y="1143000"/>
            <a:ext cx="8610600" cy="5486400"/>
          </a:xfrm>
        </p:spPr>
        <p:txBody>
          <a:bodyPr/>
          <a:lstStyle/>
          <a:p>
            <a:pPr lvl="1" algn="just">
              <a:defRPr/>
            </a:pPr>
            <a:r>
              <a:rPr lang="sq-AL" sz="2000" dirty="0">
                <a:latin typeface="Arial" panose="020B0604020202020204" pitchFamily="34" charset="0"/>
                <a:cs typeface="Arial" panose="020B0604020202020204" pitchFamily="34" charset="0"/>
              </a:rPr>
              <a:t>Kontratat me vlera minimale që zhvillohen në Institucionet arsimore,  person i autorizuar të nënshkruaj një kontratë është Drejtori i Institucionit </a:t>
            </a:r>
            <a:r>
              <a:rPr lang="sq-AL" sz="2000" dirty="0" smtClean="0">
                <a:latin typeface="Arial" panose="020B0604020202020204" pitchFamily="34" charset="0"/>
                <a:cs typeface="Arial" panose="020B0604020202020204" pitchFamily="34" charset="0"/>
              </a:rPr>
              <a:t>Arsimor</a:t>
            </a:r>
            <a:r>
              <a:rPr lang="en-US" sz="2000" dirty="0" smtClean="0">
                <a:latin typeface="Arial" panose="020B0604020202020204" pitchFamily="34" charset="0"/>
                <a:cs typeface="Arial" panose="020B0604020202020204" pitchFamily="34" charset="0"/>
              </a:rPr>
              <a:t>.</a:t>
            </a:r>
          </a:p>
          <a:p>
            <a:pPr marL="457200" lvl="1" indent="0" algn="just">
              <a:buNone/>
              <a:defRPr/>
            </a:pPr>
            <a:endParaRPr lang="sq-AL" sz="2000" dirty="0">
              <a:latin typeface="Arial" panose="020B0604020202020204" pitchFamily="34" charset="0"/>
              <a:cs typeface="Arial" panose="020B0604020202020204" pitchFamily="34" charset="0"/>
            </a:endParaRPr>
          </a:p>
          <a:p>
            <a:pPr lvl="1" algn="just">
              <a:defRPr/>
            </a:pPr>
            <a:r>
              <a:rPr lang="sq-AL" sz="2000" dirty="0">
                <a:latin typeface="Arial" panose="020B0604020202020204" pitchFamily="34" charset="0"/>
                <a:cs typeface="Arial" panose="020B0604020202020204" pitchFamily="34" charset="0"/>
              </a:rPr>
              <a:t>Së paku 3 </a:t>
            </a:r>
            <a:r>
              <a:rPr lang="en-US" sz="2000" dirty="0">
                <a:latin typeface="Arial" panose="020B0604020202020204" pitchFamily="34" charset="0"/>
                <a:cs typeface="Arial" panose="020B0604020202020204" pitchFamily="34" charset="0"/>
              </a:rPr>
              <a:t>OE</a:t>
            </a:r>
            <a:r>
              <a:rPr lang="sq-AL" sz="2000" dirty="0">
                <a:latin typeface="Arial" panose="020B0604020202020204" pitchFamily="34" charset="0"/>
                <a:cs typeface="Arial" panose="020B0604020202020204" pitchFamily="34" charset="0"/>
              </a:rPr>
              <a:t> duhet të kontaktohen</a:t>
            </a:r>
          </a:p>
          <a:p>
            <a:pPr lvl="1" algn="just">
              <a:defRPr/>
            </a:pPr>
            <a:r>
              <a:rPr lang="sq-AL" sz="2000" dirty="0">
                <a:latin typeface="Arial" panose="020B0604020202020204" pitchFamily="34" charset="0"/>
                <a:cs typeface="Arial" panose="020B0604020202020204" pitchFamily="34" charset="0"/>
              </a:rPr>
              <a:t>Nuk donë të thotë se </a:t>
            </a:r>
            <a:r>
              <a:rPr lang="en-US" sz="2000" dirty="0">
                <a:latin typeface="Arial" panose="020B0604020202020204" pitchFamily="34" charset="0"/>
                <a:cs typeface="Arial" panose="020B0604020202020204" pitchFamily="34" charset="0"/>
              </a:rPr>
              <a:t>AK </a:t>
            </a:r>
            <a:r>
              <a:rPr lang="sq-AL" sz="2000" dirty="0">
                <a:latin typeface="Arial" panose="020B0604020202020204" pitchFamily="34" charset="0"/>
                <a:cs typeface="Arial" panose="020B0604020202020204" pitchFamily="34" charset="0"/>
              </a:rPr>
              <a:t>është i obliguar t’i pranoj 3 oferta</a:t>
            </a:r>
          </a:p>
          <a:p>
            <a:pPr lvl="1" algn="just">
              <a:defRPr/>
            </a:pPr>
            <a:r>
              <a:rPr lang="sq-AL" sz="2000" dirty="0" smtClean="0">
                <a:latin typeface="Arial" panose="020B0604020202020204" pitchFamily="34" charset="0"/>
                <a:cs typeface="Arial" panose="020B0604020202020204" pitchFamily="34" charset="0"/>
              </a:rPr>
              <a:t>AK </a:t>
            </a:r>
            <a:r>
              <a:rPr lang="sq-AL" sz="2000" dirty="0">
                <a:latin typeface="Arial" panose="020B0604020202020204" pitchFamily="34" charset="0"/>
                <a:cs typeface="Arial" panose="020B0604020202020204" pitchFamily="34" charset="0"/>
              </a:rPr>
              <a:t>mund te vazhdoj me </a:t>
            </a:r>
            <a:r>
              <a:rPr lang="en-US" sz="2000" dirty="0">
                <a:latin typeface="Arial" panose="020B0604020202020204" pitchFamily="34" charset="0"/>
                <a:cs typeface="Arial" panose="020B0604020202020204" pitchFamily="34" charset="0"/>
              </a:rPr>
              <a:t>1</a:t>
            </a:r>
            <a:r>
              <a:rPr lang="sq-AL" sz="2000" dirty="0">
                <a:latin typeface="Arial" panose="020B0604020202020204" pitchFamily="34" charset="0"/>
                <a:cs typeface="Arial" panose="020B0604020202020204" pitchFamily="34" charset="0"/>
              </a:rPr>
              <a:t> oferte te përgjegjshme</a:t>
            </a:r>
          </a:p>
          <a:p>
            <a:pPr lvl="1" algn="just">
              <a:defRPr/>
            </a:pPr>
            <a:r>
              <a:rPr lang="sq-AL" sz="2000" dirty="0">
                <a:latin typeface="Arial" panose="020B0604020202020204" pitchFamily="34" charset="0"/>
                <a:cs typeface="Arial" panose="020B0604020202020204" pitchFamily="34" charset="0"/>
              </a:rPr>
              <a:t>Nuk ka nevoje qe te themelohet komisioni i hapjes dhe vlerësimit dhe nuk ka nevoje qe te përgatitet Raporti i vlerësimit. </a:t>
            </a:r>
            <a:endParaRPr lang="en-US" sz="2000" dirty="0" smtClean="0">
              <a:latin typeface="Arial" panose="020B0604020202020204" pitchFamily="34" charset="0"/>
              <a:cs typeface="Arial" panose="020B0604020202020204" pitchFamily="34" charset="0"/>
            </a:endParaRPr>
          </a:p>
          <a:p>
            <a:pPr lvl="1" algn="just">
              <a:defRPr/>
            </a:pPr>
            <a:endParaRPr lang="sq-AL" sz="2000" dirty="0">
              <a:latin typeface="Arial" panose="020B0604020202020204" pitchFamily="34" charset="0"/>
              <a:cs typeface="Arial" panose="020B0604020202020204" pitchFamily="34" charset="0"/>
            </a:endParaRPr>
          </a:p>
          <a:p>
            <a:pPr lvl="1" algn="just">
              <a:defRPr/>
            </a:pPr>
            <a:r>
              <a:rPr lang="sq-AL" sz="2000" dirty="0" smtClean="0">
                <a:latin typeface="Arial" panose="020B0604020202020204" pitchFamily="34" charset="0"/>
                <a:cs typeface="Arial" panose="020B0604020202020204" pitchFamily="34" charset="0"/>
              </a:rPr>
              <a:t>“</a:t>
            </a:r>
            <a:r>
              <a:rPr lang="sq-AL" sz="2000" dirty="0">
                <a:latin typeface="Arial" panose="020B0604020202020204" pitchFamily="34" charset="0"/>
                <a:cs typeface="Arial" panose="020B0604020202020204" pitchFamily="34" charset="0"/>
              </a:rPr>
              <a:t>Çmim i </a:t>
            </a:r>
            <a:r>
              <a:rPr lang="sq-AL" sz="2000" dirty="0" err="1">
                <a:latin typeface="Arial" panose="020B0604020202020204" pitchFamily="34" charset="0"/>
                <a:cs typeface="Arial" panose="020B0604020202020204" pitchFamily="34" charset="0"/>
              </a:rPr>
              <a:t>kuotuar</a:t>
            </a:r>
            <a:r>
              <a:rPr lang="sq-AL" sz="2000" dirty="0">
                <a:latin typeface="Arial" panose="020B0604020202020204" pitchFamily="34" charset="0"/>
                <a:cs typeface="Arial" panose="020B0604020202020204" pitchFamily="34" charset="0"/>
              </a:rPr>
              <a:t>” i nënshkruar nga operatori ekonomik fitues konsiderohet si kontrate e cila duhet te nënshkruhet nga Zyrtari përgjegjës i prokurimit</a:t>
            </a:r>
          </a:p>
          <a:p>
            <a:pPr lvl="1" algn="just">
              <a:defRPr/>
            </a:pPr>
            <a:r>
              <a:rPr lang="sq-AL" sz="2000" dirty="0">
                <a:latin typeface="Arial" panose="020B0604020202020204" pitchFamily="34" charset="0"/>
                <a:cs typeface="Arial" panose="020B0604020202020204" pitchFamily="34" charset="0"/>
              </a:rPr>
              <a:t>Njoftimi për nënshkrim te kontratës  do të përgatitet brenda 2 ditësh pas  nënshkrimit të kontratës dhe do ti dërgohet  KRPP-se për </a:t>
            </a:r>
            <a:r>
              <a:rPr lang="sq-AL" sz="2000" dirty="0" smtClean="0">
                <a:latin typeface="Arial" panose="020B0604020202020204" pitchFamily="34" charset="0"/>
                <a:cs typeface="Arial" panose="020B0604020202020204" pitchFamily="34" charset="0"/>
              </a:rPr>
              <a:t>publikim</a:t>
            </a:r>
            <a:r>
              <a:rPr lang="en-US" sz="2000" dirty="0" smtClean="0">
                <a:latin typeface="Arial" panose="020B0604020202020204" pitchFamily="34" charset="0"/>
                <a:cs typeface="Arial" panose="020B0604020202020204" pitchFamily="34" charset="0"/>
              </a:rPr>
              <a:t>.</a:t>
            </a:r>
            <a:endParaRPr lang="sq-AL" sz="2000" dirty="0">
              <a:latin typeface="Arial" panose="020B0604020202020204" pitchFamily="34" charset="0"/>
              <a:cs typeface="Arial" panose="020B0604020202020204" pitchFamily="34" charset="0"/>
            </a:endParaRPr>
          </a:p>
          <a:p>
            <a:pPr marL="0" indent="0" algn="just">
              <a:buFontTx/>
              <a:buNone/>
              <a:defRPr/>
            </a:pPr>
            <a:endParaRPr lang="en-US" sz="2000" dirty="0"/>
          </a:p>
        </p:txBody>
      </p:sp>
    </p:spTree>
    <p:extLst>
      <p:ext uri="{BB962C8B-B14F-4D97-AF65-F5344CB8AC3E}">
        <p14:creationId xmlns:p14="http://schemas.microsoft.com/office/powerpoint/2010/main" val="34692257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3048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34</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Procedura </a:t>
            </a:r>
            <a:r>
              <a:rPr lang="sq-AL" sz="2000" b="1" dirty="0">
                <a:solidFill>
                  <a:srgbClr val="FF0000"/>
                </a:solidFill>
                <a:latin typeface="Arial" panose="020B0604020202020204" pitchFamily="34" charset="0"/>
                <a:cs typeface="Arial" panose="020B0604020202020204" pitchFamily="34" charset="0"/>
              </a:rPr>
              <a:t>konkurruese me negociata</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152400" y="1066800"/>
            <a:ext cx="8458200" cy="52937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dirty="0"/>
              <a:t> </a:t>
            </a:r>
            <a:endParaRPr lang="en-US" sz="2000" dirty="0"/>
          </a:p>
          <a:p>
            <a:pPr marL="457200" indent="-457200">
              <a:buFont typeface="Arial" pitchFamily="34" charset="0"/>
              <a:buChar char="•"/>
            </a:pPr>
            <a:r>
              <a:rPr lang="sq-AL" sz="2000" b="1" dirty="0"/>
              <a:t>Procedura e re konkurrues me negociata </a:t>
            </a:r>
            <a:r>
              <a:rPr lang="sq-AL" sz="2000" dirty="0"/>
              <a:t>zëvendëson procedurën </a:t>
            </a:r>
            <a:r>
              <a:rPr lang="sq-AL" sz="2000" dirty="0" smtClean="0"/>
              <a:t>e  </a:t>
            </a:r>
            <a:r>
              <a:rPr lang="sq-AL" sz="2000" dirty="0"/>
              <a:t>negociuar pas publikimit  te njoftimit të kontratës.</a:t>
            </a:r>
            <a:endParaRPr lang="en-US" sz="2000" dirty="0"/>
          </a:p>
          <a:p>
            <a:pPr marL="457200" indent="-457200"/>
            <a:endParaRPr lang="en-US" sz="2000" dirty="0"/>
          </a:p>
          <a:p>
            <a:pPr marL="457200" indent="-457200">
              <a:buFont typeface="Arial" pitchFamily="34" charset="0"/>
              <a:buChar char="•"/>
            </a:pPr>
            <a:r>
              <a:rPr lang="sq-AL" sz="2000" dirty="0"/>
              <a:t>Përdorimi i kësaj procedure rekomandohet në situata të ndryshme ku</a:t>
            </a:r>
            <a:r>
              <a:rPr lang="sq-AL" sz="2000" dirty="0" smtClean="0"/>
              <a:t>:</a:t>
            </a:r>
            <a:endParaRPr lang="en-US" sz="2000" dirty="0" smtClean="0"/>
          </a:p>
          <a:p>
            <a:pPr marL="1257300" lvl="0" indent="-342900">
              <a:buFont typeface="Arial" panose="020B0604020202020204" pitchFamily="34" charset="0"/>
              <a:buChar char="•"/>
            </a:pPr>
            <a:r>
              <a:rPr lang="sq-AL" sz="2000" dirty="0" smtClean="0">
                <a:latin typeface="Arial" panose="020B0604020202020204" pitchFamily="34" charset="0"/>
                <a:cs typeface="Arial" panose="020B0604020202020204" pitchFamily="34" charset="0"/>
              </a:rPr>
              <a:t>procedurat </a:t>
            </a:r>
            <a:r>
              <a:rPr lang="sq-AL" sz="2000" dirty="0">
                <a:latin typeface="Arial" panose="020B0604020202020204" pitchFamily="34" charset="0"/>
                <a:cs typeface="Arial" panose="020B0604020202020204" pitchFamily="34" charset="0"/>
              </a:rPr>
              <a:t>e hapura ose të kufizuara </a:t>
            </a:r>
            <a:r>
              <a:rPr lang="sq-AL" sz="2000" b="1" dirty="0">
                <a:latin typeface="Arial" panose="020B0604020202020204" pitchFamily="34" charset="0"/>
                <a:cs typeface="Arial" panose="020B0604020202020204" pitchFamily="34" charset="0"/>
              </a:rPr>
              <a:t>nuk mund te shpine </a:t>
            </a:r>
            <a:r>
              <a:rPr lang="sq-AL" sz="2000" dirty="0">
                <a:latin typeface="Arial" panose="020B0604020202020204" pitchFamily="34" charset="0"/>
                <a:cs typeface="Arial" panose="020B0604020202020204" pitchFamily="34" charset="0"/>
              </a:rPr>
              <a:t>në rezultate të kënaqshme të prokurimit:</a:t>
            </a:r>
            <a:endParaRPr lang="en-US" sz="2000" dirty="0">
              <a:latin typeface="Arial" panose="020B0604020202020204" pitchFamily="34" charset="0"/>
              <a:cs typeface="Arial" panose="020B0604020202020204" pitchFamily="34" charset="0"/>
            </a:endParaRPr>
          </a:p>
          <a:p>
            <a:pPr marL="1257300" lvl="0" indent="-342900">
              <a:buFont typeface="Arial" panose="020B0604020202020204" pitchFamily="34" charset="0"/>
              <a:buChar char="•"/>
            </a:pPr>
            <a:r>
              <a:rPr lang="sq-AL" sz="2000" dirty="0">
                <a:latin typeface="Arial" panose="020B0604020202020204" pitchFamily="34" charset="0"/>
                <a:cs typeface="Arial" panose="020B0604020202020204" pitchFamily="34" charset="0"/>
              </a:rPr>
              <a:t>si në rastin e </a:t>
            </a:r>
            <a:r>
              <a:rPr lang="sq-AL" sz="2000" b="1" dirty="0">
                <a:latin typeface="Arial" panose="020B0604020202020204" pitchFamily="34" charset="0"/>
                <a:cs typeface="Arial" panose="020B0604020202020204" pitchFamily="34" charset="0"/>
              </a:rPr>
              <a:t>blerjeve komplekse </a:t>
            </a:r>
            <a:r>
              <a:rPr lang="sq-AL" sz="2000" dirty="0">
                <a:latin typeface="Arial" panose="020B0604020202020204" pitchFamily="34" charset="0"/>
                <a:cs typeface="Arial" panose="020B0604020202020204" pitchFamily="34" charset="0"/>
              </a:rPr>
              <a:t>të tilla si produkte të sofistikuara, </a:t>
            </a:r>
            <a:r>
              <a:rPr lang="sq-AL" sz="2000" b="1" dirty="0">
                <a:latin typeface="Arial" panose="020B0604020202020204" pitchFamily="34" charset="0"/>
                <a:cs typeface="Arial" panose="020B0604020202020204" pitchFamily="34" charset="0"/>
              </a:rPr>
              <a:t>shërbime intelektuale </a:t>
            </a:r>
            <a:r>
              <a:rPr lang="sq-AL" sz="2000" dirty="0">
                <a:latin typeface="Arial" panose="020B0604020202020204" pitchFamily="34" charset="0"/>
                <a:cs typeface="Arial" panose="020B0604020202020204" pitchFamily="34" charset="0"/>
              </a:rPr>
              <a:t>(për shembull disa shërbime të </a:t>
            </a:r>
            <a:r>
              <a:rPr lang="sq-AL" sz="2000" dirty="0" err="1">
                <a:latin typeface="Arial" panose="020B0604020202020204" pitchFamily="34" charset="0"/>
                <a:cs typeface="Arial" panose="020B0604020202020204" pitchFamily="34" charset="0"/>
              </a:rPr>
              <a:t>konsulencës</a:t>
            </a:r>
            <a:r>
              <a:rPr lang="sq-AL" sz="2000" dirty="0">
                <a:latin typeface="Arial" panose="020B0604020202020204" pitchFamily="34" charset="0"/>
                <a:cs typeface="Arial" panose="020B0604020202020204" pitchFamily="34" charset="0"/>
              </a:rPr>
              <a:t>, shërbimet arkitektonike ose shërbimet </a:t>
            </a:r>
            <a:r>
              <a:rPr lang="sq-AL" sz="2000" dirty="0" err="1">
                <a:latin typeface="Arial" panose="020B0604020202020204" pitchFamily="34" charset="0"/>
                <a:cs typeface="Arial" panose="020B0604020202020204" pitchFamily="34" charset="0"/>
              </a:rPr>
              <a:t>inxhinierike</a:t>
            </a:r>
            <a:r>
              <a:rPr lang="sq-AL" sz="2000" dirty="0">
                <a:latin typeface="Arial" panose="020B0604020202020204" pitchFamily="34" charset="0"/>
                <a:cs typeface="Arial" panose="020B0604020202020204" pitchFamily="34" charset="0"/>
              </a:rPr>
              <a:t>), dhe të komunikimit të te teknologjisë , </a:t>
            </a:r>
            <a:endParaRPr lang="en-US" sz="2000" dirty="0">
              <a:latin typeface="Arial" panose="020B0604020202020204" pitchFamily="34" charset="0"/>
              <a:cs typeface="Arial" panose="020B0604020202020204" pitchFamily="34" charset="0"/>
            </a:endParaRPr>
          </a:p>
          <a:p>
            <a:pPr marL="1257300" indent="-342900">
              <a:buFont typeface="Arial" panose="020B0604020202020204" pitchFamily="34" charset="0"/>
              <a:buChar char="•"/>
            </a:pPr>
            <a:r>
              <a:rPr lang="sq-AL" sz="2000" dirty="0">
                <a:latin typeface="Arial" panose="020B0604020202020204" pitchFamily="34" charset="0"/>
                <a:cs typeface="Arial" panose="020B0604020202020204" pitchFamily="34" charset="0"/>
              </a:rPr>
              <a:t>punët e ndërtesave </a:t>
            </a:r>
            <a:r>
              <a:rPr lang="sq-AL" sz="2000" b="1" dirty="0">
                <a:latin typeface="Arial" panose="020B0604020202020204" pitchFamily="34" charset="0"/>
                <a:cs typeface="Arial" panose="020B0604020202020204" pitchFamily="34" charset="0"/>
              </a:rPr>
              <a:t>jo standarde </a:t>
            </a:r>
            <a:r>
              <a:rPr lang="sq-AL" sz="2000" dirty="0">
                <a:latin typeface="Arial" panose="020B0604020202020204" pitchFamily="34" charset="0"/>
                <a:cs typeface="Arial" panose="020B0604020202020204" pitchFamily="34" charset="0"/>
              </a:rPr>
              <a:t>ose që përfshijnë dizajn apo zgjidhje të reja. </a:t>
            </a:r>
            <a:endParaRPr lang="en-US" sz="2000" dirty="0">
              <a:latin typeface="Arial" panose="020B0604020202020204" pitchFamily="34" charset="0"/>
              <a:cs typeface="Arial" panose="020B0604020202020204" pitchFamily="34" charset="0"/>
            </a:endParaRPr>
          </a:p>
          <a:p>
            <a:pPr marL="914400"/>
            <a:endParaRPr lang="en-US" sz="2000" dirty="0"/>
          </a:p>
          <a:p>
            <a:pPr indent="-342900">
              <a:buFont typeface="Arial" panose="020B0604020202020204" pitchFamily="34" charset="0"/>
              <a:buChar char="•"/>
            </a:pPr>
            <a:r>
              <a:rPr lang="sq-AL" sz="2000" dirty="0"/>
              <a:t>Për këtë procedure ne program është parapara Moduli i </a:t>
            </a:r>
            <a:r>
              <a:rPr lang="sq-AL" sz="2000" dirty="0" smtClean="0"/>
              <a:t>veçantë</a:t>
            </a:r>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1524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Historia e sistemit Kombëtar te Prokurimit</a:t>
            </a:r>
            <a:r>
              <a:rPr lang="en-US" sz="2000" b="1" dirty="0">
                <a:solidFill>
                  <a:srgbClr val="FF000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(5)</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152400" y="838200"/>
            <a:ext cx="876300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endParaRPr lang="en-US" sz="2000" b="1" dirty="0" smtClean="0">
              <a:solidFill>
                <a:srgbClr val="FF0000"/>
              </a:solidFill>
              <a:latin typeface="Arial" panose="020B0604020202020204" pitchFamily="34" charset="0"/>
              <a:cs typeface="Arial" panose="020B0604020202020204" pitchFamily="34" charset="0"/>
            </a:endParaRPr>
          </a:p>
          <a:p>
            <a:pPr lvl="1">
              <a:buNone/>
            </a:pPr>
            <a:r>
              <a:rPr lang="sq-AL" sz="2000" b="1" dirty="0" smtClean="0">
                <a:solidFill>
                  <a:srgbClr val="FF0000"/>
                </a:solidFill>
                <a:latin typeface="Arial" panose="020B0604020202020204" pitchFamily="34" charset="0"/>
                <a:cs typeface="Arial" panose="020B0604020202020204" pitchFamily="34" charset="0"/>
              </a:rPr>
              <a:t>Ligji </a:t>
            </a:r>
            <a:r>
              <a:rPr lang="sq-AL" sz="2000" b="1" dirty="0">
                <a:solidFill>
                  <a:srgbClr val="FF0000"/>
                </a:solidFill>
                <a:latin typeface="Arial" panose="020B0604020202020204" pitchFamily="34" charset="0"/>
                <a:cs typeface="Arial" panose="020B0604020202020204" pitchFamily="34" charset="0"/>
              </a:rPr>
              <a:t>nr. 03/L-241 për Ministrinë e Punëve te Jashtme dhe Shërbimin Diplomatik te Republikës se Kosovës</a:t>
            </a:r>
            <a:endParaRPr lang="en-US" sz="2000" b="1" dirty="0">
              <a:solidFill>
                <a:srgbClr val="FF0000"/>
              </a:solidFill>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disa kompetenca për kryerjen e aktiviteteve te prokurimit barten tek </a:t>
            </a:r>
            <a:r>
              <a:rPr lang="sq-AL" sz="2000" b="1" dirty="0">
                <a:latin typeface="Arial" panose="020B0604020202020204" pitchFamily="34" charset="0"/>
                <a:cs typeface="Arial" panose="020B0604020202020204" pitchFamily="34" charset="0"/>
              </a:rPr>
              <a:t>misionet diplomatike/konsullore te Republikës </a:t>
            </a:r>
            <a:r>
              <a:rPr lang="sq-AL" sz="2000" dirty="0">
                <a:latin typeface="Arial" panose="020B0604020202020204" pitchFamily="34" charset="0"/>
                <a:cs typeface="Arial" panose="020B0604020202020204" pitchFamily="34" charset="0"/>
              </a:rPr>
              <a:t>se Kosovës neper vende te ndryshme te </a:t>
            </a:r>
            <a:r>
              <a:rPr lang="sq-AL" sz="2000" dirty="0" smtClean="0">
                <a:latin typeface="Arial" panose="020B0604020202020204" pitchFamily="34" charset="0"/>
                <a:cs typeface="Arial" panose="020B0604020202020204" pitchFamily="34" charset="0"/>
              </a:rPr>
              <a:t>botes</a:t>
            </a:r>
            <a:r>
              <a:rPr lang="en-US" sz="2000" dirty="0" smtClean="0">
                <a:latin typeface="Arial" panose="020B0604020202020204" pitchFamily="34" charset="0"/>
                <a:cs typeface="Arial" panose="020B0604020202020204" pitchFamily="34" charset="0"/>
              </a:rPr>
              <a:t> (</a:t>
            </a:r>
            <a:r>
              <a:rPr lang="en-US" sz="2000" b="1" dirty="0" err="1"/>
              <a:t>Neni</a:t>
            </a:r>
            <a:r>
              <a:rPr lang="en-US" sz="2000" b="1" dirty="0"/>
              <a:t> </a:t>
            </a:r>
            <a:r>
              <a:rPr lang="en-US" sz="2000" b="1" dirty="0" smtClean="0"/>
              <a:t>122).</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Për vlera të vogla dhe minimale, e drejta e nënshkrimit të kontratës është transferuar tek </a:t>
            </a:r>
            <a:r>
              <a:rPr lang="sq-AL" sz="2000" b="1" dirty="0">
                <a:latin typeface="Arial" panose="020B0604020202020204" pitchFamily="34" charset="0"/>
                <a:cs typeface="Arial" panose="020B0604020202020204" pitchFamily="34" charset="0"/>
              </a:rPr>
              <a:t>Kryesuesi i misionit diplomatik </a:t>
            </a:r>
            <a:r>
              <a:rPr lang="sq-AL" sz="2000" dirty="0">
                <a:latin typeface="Arial" panose="020B0604020202020204" pitchFamily="34" charset="0"/>
                <a:cs typeface="Arial" panose="020B0604020202020204" pitchFamily="34" charset="0"/>
              </a:rPr>
              <a:t>në shtetin përkatës.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Marrja me qira dhe blerja e objekteve për misionet diplomatike të Republikës së Kosovës jashtë vendit  mund të </a:t>
            </a:r>
            <a:r>
              <a:rPr lang="sq-AL" sz="2000" b="1" dirty="0">
                <a:latin typeface="Arial" panose="020B0604020202020204" pitchFamily="34" charset="0"/>
                <a:cs typeface="Arial" panose="020B0604020202020204" pitchFamily="34" charset="0"/>
              </a:rPr>
              <a:t>bëhen përmes procedurave </a:t>
            </a:r>
            <a:r>
              <a:rPr lang="sq-AL" sz="2000" dirty="0">
                <a:latin typeface="Arial" panose="020B0604020202020204" pitchFamily="34" charset="0"/>
                <a:cs typeface="Arial" panose="020B0604020202020204" pitchFamily="34" charset="0"/>
              </a:rPr>
              <a:t>t</a:t>
            </a:r>
            <a:r>
              <a:rPr lang="sq-AL" sz="2000" b="1" dirty="0">
                <a:latin typeface="Arial" panose="020B0604020202020204" pitchFamily="34" charset="0"/>
                <a:cs typeface="Arial" panose="020B0604020202020204" pitchFamily="34" charset="0"/>
              </a:rPr>
              <a:t>ë negociuara pa publikim të kontratës</a:t>
            </a:r>
            <a:r>
              <a:rPr lang="sq-AL" sz="2000" dirty="0">
                <a:latin typeface="Arial" panose="020B0604020202020204" pitchFamily="34" charset="0"/>
                <a:cs typeface="Arial" panose="020B0604020202020204" pitchFamily="34" charset="0"/>
              </a:rPr>
              <a:t>, pasi që Qeveria e Kosovës ka marrë një vendim të tillë.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Kontratat për </a:t>
            </a:r>
            <a:r>
              <a:rPr lang="sq-AL" sz="2000" b="1" dirty="0">
                <a:latin typeface="Arial" panose="020B0604020202020204" pitchFamily="34" charset="0"/>
                <a:cs typeface="Arial" panose="020B0604020202020204" pitchFamily="34" charset="0"/>
              </a:rPr>
              <a:t>marrjen më qira të objekteve dhe blerjen e objekteve </a:t>
            </a:r>
            <a:r>
              <a:rPr lang="sq-AL" sz="2000" dirty="0">
                <a:latin typeface="Arial" panose="020B0604020202020204" pitchFamily="34" charset="0"/>
                <a:cs typeface="Arial" panose="020B0604020202020204" pitchFamily="34" charset="0"/>
              </a:rPr>
              <a:t>për misionet diplomatike të Republikës së Kosovës jashtë vendit mund të kenë kohëzgjatje deri në 5 vite,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N</a:t>
            </a:r>
            <a:r>
              <a:rPr lang="sq-AL" sz="2000" dirty="0" err="1" smtClean="0">
                <a:latin typeface="Arial" panose="020B0604020202020204" pitchFamily="34" charset="0"/>
                <a:cs typeface="Arial" panose="020B0604020202020204" pitchFamily="34" charset="0"/>
              </a:rPr>
              <a:t>dërsa</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pagesa mund të bëhet paraprakisht për 12 muaj.</a:t>
            </a: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339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0" y="228600"/>
            <a:ext cx="91440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Neni </a:t>
            </a:r>
            <a:r>
              <a:rPr lang="sq-AL" sz="2000" b="1" dirty="0" smtClean="0">
                <a:latin typeface="Arial" panose="020B0604020202020204" pitchFamily="34" charset="0"/>
                <a:cs typeface="Arial" panose="020B0604020202020204" pitchFamily="34" charset="0"/>
              </a:rPr>
              <a:t>47</a:t>
            </a:r>
            <a:r>
              <a:rPr lang="en-US" sz="2000" b="1" dirty="0" smtClean="0">
                <a:latin typeface="Arial" panose="020B0604020202020204" pitchFamily="34" charset="0"/>
                <a:cs typeface="Arial" panose="020B0604020202020204" pitchFamily="34" charset="0"/>
              </a:rPr>
              <a:t> -</a:t>
            </a:r>
            <a:r>
              <a:rPr lang="sq-AL" sz="2000" b="1" dirty="0" smtClean="0">
                <a:latin typeface="Arial" panose="020B0604020202020204" pitchFamily="34" charset="0"/>
                <a:cs typeface="Arial" panose="020B0604020202020204" pitchFamily="34" charset="0"/>
              </a:rPr>
              <a:t>Fillimi </a:t>
            </a:r>
            <a:r>
              <a:rPr lang="sq-AL" sz="2000" b="1" dirty="0">
                <a:latin typeface="Arial" panose="020B0604020202020204" pitchFamily="34" charset="0"/>
                <a:cs typeface="Arial" panose="020B0604020202020204" pitchFamily="34" charset="0"/>
              </a:rPr>
              <a:t>i Afatit Kohor për Pranimin Kërkesave për Pjesëmarrje dhe Tenderëve</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381000" y="1066800"/>
            <a:ext cx="8077200" cy="56015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b="1" dirty="0"/>
          </a:p>
          <a:p>
            <a:r>
              <a:rPr lang="sq-AL" sz="2000" dirty="0"/>
              <a:t>Si rrjedhoje e ndryshimeve </a:t>
            </a:r>
            <a:r>
              <a:rPr lang="sq-AL" sz="2000" dirty="0" smtClean="0"/>
              <a:t>(</a:t>
            </a:r>
            <a:r>
              <a:rPr lang="sq-AL" sz="2000" dirty="0"/>
              <a:t>prezantimi i procedurës se re dhe publikimi i njoftimit edhe për </a:t>
            </a:r>
            <a:r>
              <a:rPr lang="sq-AL" sz="2000" dirty="0" err="1"/>
              <a:t>kuotime</a:t>
            </a:r>
            <a:r>
              <a:rPr lang="sq-AL" sz="2000" dirty="0"/>
              <a:t>) </a:t>
            </a:r>
            <a:r>
              <a:rPr lang="sq-AL" sz="2000" dirty="0" smtClean="0"/>
              <a:t>janë </a:t>
            </a:r>
            <a:r>
              <a:rPr lang="sq-AL" sz="2000" dirty="0"/>
              <a:t>riformuluar nen-paragrafët 1.1, 1.2 dhe 1.3</a:t>
            </a:r>
            <a:endParaRPr lang="en-US" sz="2000" dirty="0"/>
          </a:p>
          <a:p>
            <a:endParaRPr lang="en-US" sz="2000" dirty="0"/>
          </a:p>
          <a:p>
            <a:r>
              <a:rPr lang="sq-AL" sz="2000" dirty="0"/>
              <a:t>1.1 për pranimin e tenderëve në një aktivitet të prokurimit që përdor procedurat e hapura ose procedurat e </a:t>
            </a:r>
            <a:r>
              <a:rPr lang="sq-AL" sz="2000" dirty="0" err="1"/>
              <a:t>kuotimit</a:t>
            </a:r>
            <a:r>
              <a:rPr lang="sq-AL" sz="2000" dirty="0"/>
              <a:t> të çmimeve, në datën e publikimit të njoftimit të kontratës;</a:t>
            </a:r>
            <a:endParaRPr lang="en-US" sz="2000" dirty="0"/>
          </a:p>
          <a:p>
            <a:r>
              <a:rPr lang="sq-AL" sz="2000" dirty="0"/>
              <a:t> </a:t>
            </a:r>
            <a:endParaRPr lang="en-US" sz="2000" dirty="0"/>
          </a:p>
          <a:p>
            <a:r>
              <a:rPr lang="sq-AL" sz="2000" dirty="0"/>
              <a:t>1.2 për pranimin e kërkesave për pjesëmarrje në një aktivitet të prokurimit që përdor procedurat e kufizuara ose procedurat konkurruese me negociata, në datën e publikimit të njoftimit të kontratës;</a:t>
            </a:r>
            <a:endParaRPr lang="en-US" sz="2000" dirty="0"/>
          </a:p>
          <a:p>
            <a:r>
              <a:rPr lang="sq-AL" sz="2000" dirty="0"/>
              <a:t> </a:t>
            </a:r>
            <a:endParaRPr lang="en-US" sz="2000" dirty="0"/>
          </a:p>
          <a:p>
            <a:r>
              <a:rPr lang="sq-AL" sz="2000" dirty="0"/>
              <a:t>1.3. për pranimin e tenderëve në një aktivitet të prokurimit që përdor procedurat e kufizuara ose procedurat konkurruese me negociata, në datën kur të gjitha ftesat për dorëzimin e tenderit janë </a:t>
            </a:r>
            <a:r>
              <a:rPr lang="sq-AL" sz="2000" dirty="0" smtClean="0"/>
              <a:t>dërguar</a:t>
            </a:r>
            <a:r>
              <a:rPr lang="en-US" sz="2000" dirty="0" smtClean="0"/>
              <a:t>.</a:t>
            </a:r>
            <a:endParaRPr lang="en-GB" dirty="0"/>
          </a:p>
          <a:p>
            <a:pPr marL="342900" lvl="0" indent="-342900"/>
            <a:endParaRPr lang="en-US" dirty="0"/>
          </a:p>
        </p:txBody>
      </p:sp>
    </p:spTree>
    <p:extLst>
      <p:ext uri="{BB962C8B-B14F-4D97-AF65-F5344CB8AC3E}">
        <p14:creationId xmlns:p14="http://schemas.microsoft.com/office/powerpoint/2010/main" val="167953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914400" y="228600"/>
            <a:ext cx="8229600" cy="1066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38</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Kontratat Publike Kornizë</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56015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b="1" dirty="0"/>
          </a:p>
          <a:p>
            <a:r>
              <a:rPr lang="en-US" sz="2000" b="1" dirty="0" smtClean="0"/>
              <a:t> </a:t>
            </a:r>
            <a:r>
              <a:rPr lang="sq-AL" sz="2000" dirty="0" smtClean="0"/>
              <a:t>Shtohet </a:t>
            </a:r>
            <a:r>
              <a:rPr lang="sq-AL" sz="2000" dirty="0"/>
              <a:t>një fjali ne paragrafin 2 </a:t>
            </a:r>
            <a:endParaRPr lang="en-US" sz="2000" dirty="0" smtClean="0"/>
          </a:p>
          <a:p>
            <a:r>
              <a:rPr lang="sq-AL" sz="2000" dirty="0"/>
              <a:t> </a:t>
            </a:r>
            <a:endParaRPr lang="en-US" sz="2000" dirty="0"/>
          </a:p>
          <a:p>
            <a:pPr marL="457200" lvl="0" indent="-457200">
              <a:buFont typeface="Arial" pitchFamily="34" charset="0"/>
              <a:buChar char="•"/>
            </a:pPr>
            <a:r>
              <a:rPr lang="sq-AL" sz="2000" dirty="0"/>
              <a:t>Në rast se kontrata publike kornizë lidhet për më pak se tridhjetë e gjashtë (36) muaj, ajo nuk mund të zgjatet mbi afatin e përcaktuar, pa zhvilluar procedurat e reja të prokurimit. </a:t>
            </a:r>
            <a:endParaRPr lang="en-US" sz="2000" dirty="0" smtClean="0"/>
          </a:p>
          <a:p>
            <a:pPr lvl="0"/>
            <a:endParaRPr lang="en-US" sz="2000" dirty="0" smtClean="0"/>
          </a:p>
          <a:p>
            <a:pPr marL="457200" lvl="0" indent="-457200">
              <a:buFont typeface="Arial" pitchFamily="34" charset="0"/>
              <a:buChar char="•"/>
            </a:pPr>
            <a:r>
              <a:rPr lang="sq-AL" sz="2000" dirty="0" smtClean="0"/>
              <a:t>Sasia </a:t>
            </a:r>
            <a:r>
              <a:rPr lang="sq-AL" sz="2000" dirty="0"/>
              <a:t>e parashikuar e specifikuar në dokumentet e tenderit është vetëm sasi indikative (lejohet plus/minus tridhjetë përqind (30%) devijim</a:t>
            </a:r>
            <a:r>
              <a:rPr lang="sq-AL" sz="2000" dirty="0" smtClean="0"/>
              <a:t>)</a:t>
            </a:r>
            <a:endParaRPr lang="en-US" sz="2000" dirty="0" smtClean="0"/>
          </a:p>
          <a:p>
            <a:pPr marL="457200" lvl="0" indent="-457200">
              <a:buFont typeface="Arial" pitchFamily="34" charset="0"/>
              <a:buChar char="•"/>
            </a:pPr>
            <a:r>
              <a:rPr lang="sq-AL" sz="2000" dirty="0"/>
              <a:t>Mospërputhja e lejuar plus/minus tridhjetë përqind (30%)  vlen edhe Lote dhe për pozicion/artikull, dhe ne rast te arritjes se pragut te lejuar AK nuk mund te beje porosi tjera për atë Lot apo </a:t>
            </a:r>
            <a:r>
              <a:rPr lang="sq-AL" sz="2000" dirty="0" smtClean="0"/>
              <a:t>pozicion/artikull</a:t>
            </a:r>
            <a:r>
              <a:rPr lang="en-US" sz="2000" dirty="0" smtClean="0"/>
              <a:t>.</a:t>
            </a:r>
          </a:p>
          <a:p>
            <a:pPr lvl="0"/>
            <a:endParaRPr lang="en-US" sz="2000" dirty="0"/>
          </a:p>
          <a:p>
            <a:pPr marL="457200" lvl="0" indent="-457200">
              <a:buFont typeface="Arial" pitchFamily="34" charset="0"/>
              <a:buChar char="•"/>
            </a:pPr>
            <a:endParaRPr lang="sq-AL" sz="2000" dirty="0"/>
          </a:p>
          <a:p>
            <a:pPr algn="ctr"/>
            <a:r>
              <a:rPr lang="sq-AL" sz="2000" dirty="0"/>
              <a:t>Për këtë dispozite ne program është parapara Moduli i veçantë</a:t>
            </a:r>
          </a:p>
          <a:p>
            <a:pPr algn="ctr"/>
            <a:endParaRPr lang="en-US" sz="2000" i="1"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304800"/>
            <a:ext cx="88392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
            </a:r>
            <a:br>
              <a:rPr lang="en-GB" sz="2000" b="1" dirty="0" smtClean="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sq-AL" sz="2000" b="1" dirty="0" smtClean="0">
                <a:solidFill>
                  <a:srgbClr val="FF0000"/>
                </a:solidFill>
                <a:latin typeface="Arial" panose="020B0604020202020204" pitchFamily="34" charset="0"/>
                <a:cs typeface="Arial" panose="020B0604020202020204" pitchFamily="34" charset="0"/>
              </a:rPr>
              <a:t>Neni 52</a:t>
            </a:r>
            <a:r>
              <a:rPr lang="en-US" sz="2000" b="1" dirty="0" smtClean="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Njoftimi </a:t>
            </a:r>
            <a:r>
              <a:rPr lang="sq-AL" sz="2000" b="1" dirty="0">
                <a:solidFill>
                  <a:srgbClr val="FF0000"/>
                </a:solidFill>
                <a:latin typeface="Arial" panose="020B0604020202020204" pitchFamily="34" charset="0"/>
                <a:cs typeface="Arial" panose="020B0604020202020204" pitchFamily="34" charset="0"/>
              </a:rPr>
              <a:t>i kritereve për dhënien e kontratës</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52629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dirty="0"/>
              <a:t>Shtohet paragrafi 5 dhe 6 </a:t>
            </a:r>
            <a:endParaRPr lang="en-US" sz="2000" dirty="0" smtClean="0"/>
          </a:p>
          <a:p>
            <a:endParaRPr lang="en-US" sz="2000" dirty="0"/>
          </a:p>
          <a:p>
            <a:r>
              <a:rPr lang="sq-AL" sz="2000" dirty="0" smtClean="0"/>
              <a:t>Në </a:t>
            </a:r>
            <a:r>
              <a:rPr lang="sq-AL" sz="2000" dirty="0"/>
              <a:t>rast të kriterit tenderi ekonomikisht më i favorshëm është e detyrueshme qe të konvertohet çdo element i kritereve të dhënies në pike dhe me pas të peshohet në bazë të </a:t>
            </a:r>
            <a:r>
              <a:rPr lang="sq-AL" sz="2000" dirty="0" smtClean="0"/>
              <a:t>formulës</a:t>
            </a:r>
            <a:r>
              <a:rPr lang="en-US" sz="2000" dirty="0" smtClean="0"/>
              <a:t>.</a:t>
            </a:r>
          </a:p>
          <a:p>
            <a:endParaRPr lang="en-US" sz="2000" dirty="0"/>
          </a:p>
          <a:p>
            <a:r>
              <a:rPr lang="sq-AL" sz="2000" dirty="0"/>
              <a:t>Në rast të kriterit tenderi me çmimin më të ulët nuk lejohet konvertimi i çmimeve në pike dhe te peshohen piket. </a:t>
            </a:r>
            <a:endParaRPr lang="en-US" sz="2000" dirty="0" smtClean="0"/>
          </a:p>
          <a:p>
            <a:endParaRPr lang="en-US" sz="2000" dirty="0" smtClean="0"/>
          </a:p>
          <a:p>
            <a:pPr algn="just"/>
            <a:r>
              <a:rPr lang="en-US" sz="2000" dirty="0" smtClean="0"/>
              <a:t> </a:t>
            </a:r>
            <a:r>
              <a:rPr lang="en-US" altLang="sq-AL" sz="2000" dirty="0" smtClean="0"/>
              <a:t>A</a:t>
            </a:r>
            <a:r>
              <a:rPr lang="sq-AL" altLang="sq-AL" sz="2000" dirty="0"/>
              <a:t>K</a:t>
            </a:r>
            <a:r>
              <a:rPr lang="en-US" altLang="sq-AL" sz="2000" dirty="0"/>
              <a:t> </a:t>
            </a:r>
            <a:r>
              <a:rPr lang="sq-AL" altLang="sq-AL" sz="2000" dirty="0"/>
              <a:t>do të specifikojnë sasitë gjatë përgatitjes së </a:t>
            </a:r>
            <a:r>
              <a:rPr lang="en-US" altLang="sq-AL" sz="2000" dirty="0" smtClean="0"/>
              <a:t>DT</a:t>
            </a:r>
          </a:p>
          <a:p>
            <a:pPr algn="just"/>
            <a:endParaRPr lang="en-US" altLang="sq-AL" sz="2000" dirty="0"/>
          </a:p>
          <a:p>
            <a:pPr algn="just"/>
            <a:r>
              <a:rPr lang="sq-AL" altLang="sq-AL" sz="2000" dirty="0"/>
              <a:t>Në rast të aplikimit të kontratës kornizë, ku sasitë mund të mos jenë parashikuar në mënyrë precize një parashikimi i përafërt i sasive duhet të </a:t>
            </a:r>
            <a:r>
              <a:rPr lang="sq-AL" altLang="sq-AL" sz="2000" dirty="0" smtClean="0"/>
              <a:t>përfshihet</a:t>
            </a:r>
            <a:r>
              <a:rPr lang="en-US" altLang="sq-AL" sz="2000" dirty="0" smtClean="0"/>
              <a:t>, </a:t>
            </a:r>
            <a:r>
              <a:rPr lang="en-US" altLang="sq-AL" sz="2000" dirty="0" err="1" smtClean="0"/>
              <a:t>ose</a:t>
            </a:r>
            <a:r>
              <a:rPr lang="en-US" altLang="sq-AL" sz="2000" dirty="0" smtClean="0"/>
              <a:t> </a:t>
            </a:r>
            <a:r>
              <a:rPr lang="en-US" altLang="sq-AL" sz="2000" dirty="0" err="1" smtClean="0"/>
              <a:t>nje</a:t>
            </a:r>
            <a:r>
              <a:rPr lang="en-US" altLang="sq-AL" sz="2000" dirty="0" smtClean="0"/>
              <a:t> </a:t>
            </a:r>
            <a:r>
              <a:rPr lang="en-US" altLang="sq-AL" sz="2000" dirty="0" err="1" smtClean="0"/>
              <a:t>sasi</a:t>
            </a:r>
            <a:r>
              <a:rPr lang="en-US" altLang="sq-AL" sz="2000" dirty="0" smtClean="0"/>
              <a:t> indicative .</a:t>
            </a:r>
          </a:p>
          <a:p>
            <a:pPr algn="just"/>
            <a:endParaRPr lang="en-US" altLang="sq-AL"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533400" y="0"/>
            <a:ext cx="8305800" cy="1143000"/>
          </a:xfrm>
        </p:spPr>
        <p:txBody>
          <a:bodyPr>
            <a:normAutofit fontScale="90000"/>
          </a:bodyPr>
          <a:lstStyle/>
          <a:p>
            <a:pPr>
              <a:defRPr/>
            </a:pPr>
            <a:r>
              <a:rPr lang="sq-AL" altLang="en-US" sz="2000" dirty="0" smtClean="0">
                <a:latin typeface="+mn-lt"/>
              </a:rPr>
              <a:t>  </a:t>
            </a:r>
            <a:r>
              <a:rPr lang="sq-AL" altLang="en-US" sz="2000" i="1" dirty="0" smtClean="0">
                <a:latin typeface="+mn-lt"/>
              </a:rPr>
              <a:t> Dosja e Tenderit </a:t>
            </a:r>
            <a:r>
              <a:rPr lang="en-US" altLang="en-US" sz="2000" i="1" dirty="0" smtClean="0">
                <a:latin typeface="+mn-lt"/>
              </a:rPr>
              <a:t>(6)</a:t>
            </a:r>
            <a:r>
              <a:rPr lang="sq-AL" altLang="en-US" sz="2000" i="1" dirty="0" smtClean="0">
                <a:latin typeface="+mn-lt"/>
              </a:rPr>
              <a:t> </a:t>
            </a: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52</a:t>
            </a:r>
            <a:r>
              <a:rPr lang="en-US" sz="2000" b="1" dirty="0" smtClean="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Njoftimi </a:t>
            </a:r>
            <a:r>
              <a:rPr lang="sq-AL" sz="2000" b="1" dirty="0">
                <a:solidFill>
                  <a:srgbClr val="FF0000"/>
                </a:solidFill>
                <a:latin typeface="Arial" panose="020B0604020202020204" pitchFamily="34" charset="0"/>
                <a:cs typeface="Arial" panose="020B0604020202020204" pitchFamily="34" charset="0"/>
              </a:rPr>
              <a:t>i kritereve për dhënien e kontratës</a:t>
            </a:r>
            <a:r>
              <a:rPr lang="en-US" sz="2000" b="1" dirty="0">
                <a:solidFill>
                  <a:srgbClr val="FF0000"/>
                </a:solidFill>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endParaRPr lang="en-US" altLang="en-US" sz="2000" dirty="0" smtClean="0">
              <a:latin typeface="+mn-lt"/>
            </a:endParaRPr>
          </a:p>
        </p:txBody>
      </p:sp>
      <p:sp>
        <p:nvSpPr>
          <p:cNvPr id="50179" name="Content Placeholder 2"/>
          <p:cNvSpPr>
            <a:spLocks noGrp="1"/>
          </p:cNvSpPr>
          <p:nvPr>
            <p:ph idx="1"/>
          </p:nvPr>
        </p:nvSpPr>
        <p:spPr>
          <a:xfrm>
            <a:off x="228600" y="1143000"/>
            <a:ext cx="8610600" cy="5410200"/>
          </a:xfrm>
        </p:spPr>
        <p:txBody>
          <a:bodyPr/>
          <a:lstStyle/>
          <a:p>
            <a:pPr algn="just"/>
            <a:r>
              <a:rPr lang="sq-AL" altLang="sq-AL" sz="2000" dirty="0">
                <a:latin typeface="Arial" panose="020B0604020202020204" pitchFamily="34" charset="0"/>
                <a:cs typeface="Arial" panose="020B0604020202020204" pitchFamily="34" charset="0"/>
              </a:rPr>
              <a:t>Kurdo qe AK nuk dine sasitë </a:t>
            </a:r>
            <a:r>
              <a:rPr lang="sq-AL" altLang="sq-AL" sz="2000" dirty="0" err="1">
                <a:latin typeface="Arial" panose="020B0604020202020204" pitchFamily="34" charset="0"/>
                <a:cs typeface="Arial" panose="020B0604020202020204" pitchFamily="34" charset="0"/>
              </a:rPr>
              <a:t>indikative</a:t>
            </a:r>
            <a:r>
              <a:rPr lang="sq-AL" altLang="sq-AL" sz="2000" dirty="0">
                <a:latin typeface="Arial" panose="020B0604020202020204" pitchFamily="34" charset="0"/>
                <a:cs typeface="Arial" panose="020B0604020202020204" pitchFamily="34" charset="0"/>
              </a:rPr>
              <a:t>, </a:t>
            </a:r>
            <a:r>
              <a:rPr lang="sq-AL" altLang="sq-AL" sz="2000" i="1" dirty="0">
                <a:latin typeface="Arial" panose="020B0604020202020204" pitchFamily="34" charset="0"/>
                <a:cs typeface="Arial" panose="020B0604020202020204" pitchFamily="34" charset="0"/>
              </a:rPr>
              <a:t>kontratat me çmime për njësi</a:t>
            </a:r>
            <a:r>
              <a:rPr lang="sq-AL" altLang="sq-AL" sz="2000" dirty="0">
                <a:latin typeface="Arial" panose="020B0604020202020204" pitchFamily="34" charset="0"/>
                <a:cs typeface="Arial" panose="020B0604020202020204" pitchFamily="34" charset="0"/>
              </a:rPr>
              <a:t>, </a:t>
            </a:r>
            <a:endParaRPr lang="en-US" altLang="sq-AL" sz="2000" dirty="0">
              <a:latin typeface="Arial" panose="020B0604020202020204" pitchFamily="34" charset="0"/>
              <a:cs typeface="Arial" panose="020B0604020202020204" pitchFamily="34" charset="0"/>
            </a:endParaRPr>
          </a:p>
          <a:p>
            <a:pPr algn="just"/>
            <a:r>
              <a:rPr lang="sq-AL" altLang="sq-AL" sz="2000" dirty="0" smtClean="0">
                <a:latin typeface="Arial" panose="020B0604020202020204" pitchFamily="34" charset="0"/>
                <a:cs typeface="Arial" panose="020B0604020202020204" pitchFamily="34" charset="0"/>
              </a:rPr>
              <a:t>AK duhet te përcaktoj peshët ne baze të rëndësisë se secilës “kategori të shërbimeve" ose secilit "artikull" ose “grup te artikujve” në mënyrë që AK të përcaktoj se cila është oferta me çmim më të ulët ne baze te poentimit, si p.sh. mirëmbajtje te veturave , mirëmbajtje te gjeneratorëve etj.</a:t>
            </a:r>
          </a:p>
          <a:p>
            <a:pPr algn="just"/>
            <a:r>
              <a:rPr lang="sq-AL" altLang="sq-AL" sz="2000" dirty="0" smtClean="0">
                <a:latin typeface="Arial" panose="020B0604020202020204" pitchFamily="34" charset="0"/>
                <a:cs typeface="Arial" panose="020B0604020202020204" pitchFamily="34" charset="0"/>
              </a:rPr>
              <a:t>Çmimet e deklaruara në tender janë çmime fikse </a:t>
            </a:r>
          </a:p>
          <a:p>
            <a:pPr algn="just"/>
            <a:r>
              <a:rPr lang="sq-AL" altLang="sq-AL" sz="2000" dirty="0" smtClean="0">
                <a:latin typeface="Arial" panose="020B0604020202020204" pitchFamily="34" charset="0"/>
                <a:cs typeface="Arial" panose="020B0604020202020204" pitchFamily="34" charset="0"/>
              </a:rPr>
              <a:t>Çmimet nuk mund të ndryshohen gjatë kohëzgjatjes së kontratës; </a:t>
            </a:r>
            <a:endParaRPr lang="en-US" altLang="sq-AL"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Te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neni</a:t>
            </a:r>
            <a:r>
              <a:rPr lang="en-US" sz="2000" dirty="0" smtClean="0">
                <a:latin typeface="Arial" panose="020B0604020202020204" pitchFamily="34" charset="0"/>
                <a:cs typeface="Arial" panose="020B0604020202020204" pitchFamily="34" charset="0"/>
              </a:rPr>
              <a:t> 52 </a:t>
            </a:r>
            <a:r>
              <a:rPr lang="sq-AL" sz="2000" dirty="0" smtClean="0">
                <a:latin typeface="Arial" panose="020B0604020202020204" pitchFamily="34" charset="0"/>
                <a:cs typeface="Arial" panose="020B0604020202020204" pitchFamily="34" charset="0"/>
              </a:rPr>
              <a:t>Paragrafi </a:t>
            </a:r>
            <a:r>
              <a:rPr lang="sq-AL" sz="2000" dirty="0">
                <a:latin typeface="Arial" panose="020B0604020202020204" pitchFamily="34" charset="0"/>
                <a:cs typeface="Arial" panose="020B0604020202020204" pitchFamily="34" charset="0"/>
              </a:rPr>
              <a:t>7 shtohet ne Zbatim te nenit 67.4 të Direktivës 2014/24 / EC</a:t>
            </a:r>
            <a:r>
              <a:rPr lang="sq-AL"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Autoriteti kontraktues në rast të dyshimit të cilitdo informacioni të dorëzuar nga operatori ekonomik, do të kryejë një kontroll efektiv të informatave dhe dokumentacionit të tenderit.</a:t>
            </a:r>
            <a:endParaRPr lang="en-US" sz="2000" dirty="0">
              <a:latin typeface="Arial" panose="020B0604020202020204" pitchFamily="34" charset="0"/>
              <a:cs typeface="Arial" panose="020B0604020202020204" pitchFamily="34" charset="0"/>
            </a:endParaRPr>
          </a:p>
          <a:p>
            <a:pPr marL="0" indent="0">
              <a:buNone/>
            </a:pPr>
            <a:endParaRPr lang="en-US" sz="2000" dirty="0"/>
          </a:p>
        </p:txBody>
      </p:sp>
    </p:spTree>
    <p:extLst>
      <p:ext uri="{BB962C8B-B14F-4D97-AF65-F5344CB8AC3E}">
        <p14:creationId xmlns:p14="http://schemas.microsoft.com/office/powerpoint/2010/main" val="2483336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381000" y="228600"/>
            <a:ext cx="8305800" cy="304800"/>
          </a:xfrm>
        </p:spPr>
        <p:txBody>
          <a:bodyPr>
            <a:normAutofit fontScale="90000"/>
          </a:bodyPr>
          <a:lstStyle/>
          <a:p>
            <a:pPr>
              <a:defRPr/>
            </a:pPr>
            <a:r>
              <a:rPr lang="sq-AL" altLang="sq-AL" sz="2000" i="1" dirty="0" smtClean="0">
                <a:latin typeface="+mn-lt"/>
              </a:rPr>
              <a:t> Ekzaminimi, Vlerësimi dhe Krahasimi i Tenderëve   </a:t>
            </a: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en-US" altLang="sq-AL" sz="2000" i="1" dirty="0" smtClean="0">
                <a:latin typeface="+mn-lt"/>
              </a:rPr>
              <a:t/>
            </a:r>
            <a:br>
              <a:rPr lang="en-US" altLang="sq-AL" sz="2000" i="1" dirty="0" smtClean="0">
                <a:latin typeface="+mn-lt"/>
              </a:rPr>
            </a:br>
            <a:r>
              <a:rPr lang="sq-AL" altLang="sq-AL" sz="2000" i="1" dirty="0" smtClean="0">
                <a:latin typeface="+mn-lt"/>
              </a:rPr>
              <a:t/>
            </a:r>
            <a:br>
              <a:rPr lang="sq-AL" altLang="sq-AL" sz="2000" i="1" dirty="0" smtClean="0">
                <a:latin typeface="+mn-lt"/>
              </a:rPr>
            </a:br>
            <a:r>
              <a:rPr lang="en-US" altLang="sq-AL" sz="2000" i="1" dirty="0" smtClean="0">
                <a:latin typeface="+mn-lt"/>
              </a:rPr>
              <a:t/>
            </a:r>
            <a:br>
              <a:rPr lang="en-US" altLang="sq-AL"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t>
            </a:r>
            <a:r>
              <a:rPr lang="en-US" altLang="en-US" sz="2200" b="1" i="1" dirty="0" smtClean="0">
                <a:latin typeface="Arial" panose="020B0604020202020204" pitchFamily="34" charset="0"/>
                <a:cs typeface="Arial" panose="020B0604020202020204" pitchFamily="34" charset="0"/>
              </a:rPr>
              <a:t>G</a:t>
            </a:r>
            <a:r>
              <a:rPr lang="sq-AL" altLang="sq-AL" sz="2200" b="1" dirty="0" err="1" smtClean="0">
                <a:latin typeface="Arial" panose="020B0604020202020204" pitchFamily="34" charset="0"/>
                <a:cs typeface="Arial" panose="020B0604020202020204" pitchFamily="34" charset="0"/>
              </a:rPr>
              <a:t>abimet</a:t>
            </a:r>
            <a:r>
              <a:rPr lang="sq-AL" altLang="sq-AL" sz="2200" b="1" dirty="0" smtClean="0">
                <a:latin typeface="Arial" panose="020B0604020202020204" pitchFamily="34" charset="0"/>
                <a:cs typeface="Arial" panose="020B0604020202020204" pitchFamily="34" charset="0"/>
              </a:rPr>
              <a:t> </a:t>
            </a:r>
            <a:r>
              <a:rPr lang="en-US" altLang="sq-AL" sz="2200" b="1" dirty="0" smtClean="0">
                <a:latin typeface="Arial" panose="020B0604020202020204" pitchFamily="34" charset="0"/>
                <a:cs typeface="Arial" panose="020B0604020202020204" pitchFamily="34" charset="0"/>
              </a:rPr>
              <a:t> A</a:t>
            </a:r>
            <a:r>
              <a:rPr lang="sq-AL" altLang="sq-AL" sz="2200" b="1" dirty="0" err="1" smtClean="0">
                <a:latin typeface="Arial" panose="020B0604020202020204" pitchFamily="34" charset="0"/>
                <a:cs typeface="Arial" panose="020B0604020202020204" pitchFamily="34" charset="0"/>
              </a:rPr>
              <a:t>ritmetik</a:t>
            </a:r>
            <a:r>
              <a:rPr lang="en-US" altLang="sq-AL" sz="2200" b="1" dirty="0" smtClean="0">
                <a:latin typeface="Arial" panose="020B0604020202020204" pitchFamily="34" charset="0"/>
                <a:cs typeface="Arial" panose="020B0604020202020204" pitchFamily="34" charset="0"/>
              </a:rPr>
              <a:t>ore </a:t>
            </a:r>
            <a:r>
              <a:rPr lang="en-US" altLang="en-US" sz="2200" b="1" i="1" dirty="0" smtClean="0">
                <a:latin typeface="Arial" panose="020B0604020202020204" pitchFamily="34" charset="0"/>
                <a:cs typeface="Arial" panose="020B0604020202020204" pitchFamily="34" charset="0"/>
              </a:rPr>
              <a:t/>
            </a:r>
            <a:br>
              <a:rPr lang="en-US" altLang="en-US" sz="2200" b="1" i="1" dirty="0" smtClean="0">
                <a:latin typeface="Arial" panose="020B0604020202020204" pitchFamily="34" charset="0"/>
                <a:cs typeface="Arial" panose="020B0604020202020204" pitchFamily="34" charset="0"/>
              </a:rPr>
            </a:br>
            <a:r>
              <a:rPr lang="en-US" altLang="en-US" sz="2200" b="1" i="1" dirty="0" smtClean="0">
                <a:latin typeface="Arial" panose="020B0604020202020204" pitchFamily="34" charset="0"/>
                <a:cs typeface="Arial" panose="020B0604020202020204" pitchFamily="34" charset="0"/>
              </a:rPr>
              <a:t/>
            </a:r>
            <a:br>
              <a:rPr lang="en-US" altLang="en-US" sz="2200" b="1" i="1" dirty="0" smtClean="0">
                <a:latin typeface="Arial" panose="020B0604020202020204" pitchFamily="34" charset="0"/>
                <a:cs typeface="Arial" panose="020B0604020202020204" pitchFamily="34" charset="0"/>
              </a:rPr>
            </a:br>
            <a:r>
              <a:rPr lang="en-US" altLang="en-US" sz="2200" b="1" i="1" dirty="0" smtClean="0">
                <a:latin typeface="Arial" panose="020B0604020202020204" pitchFamily="34" charset="0"/>
                <a:cs typeface="Arial" panose="020B0604020202020204" pitchFamily="34" charset="0"/>
              </a:rPr>
              <a:t/>
            </a:r>
            <a:br>
              <a:rPr lang="en-US" altLang="en-US" sz="2200" b="1" i="1" dirty="0" smtClean="0">
                <a:latin typeface="Arial" panose="020B0604020202020204" pitchFamily="34" charset="0"/>
                <a:cs typeface="Arial" panose="020B0604020202020204" pitchFamily="34" charset="0"/>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r>
              <a:rPr lang="en-US" altLang="en-US" sz="2000" i="1" dirty="0" smtClean="0">
                <a:latin typeface="+mn-lt"/>
              </a:rPr>
              <a:t/>
            </a:r>
            <a:br>
              <a:rPr lang="en-US" altLang="en-US" sz="2000" i="1" dirty="0" smtClean="0">
                <a:latin typeface="+mn-lt"/>
              </a:rPr>
            </a:br>
            <a:endParaRPr lang="en-US" altLang="en-US" sz="2000" dirty="0" smtClean="0">
              <a:latin typeface="+mn-lt"/>
            </a:endParaRPr>
          </a:p>
        </p:txBody>
      </p:sp>
      <p:sp>
        <p:nvSpPr>
          <p:cNvPr id="63491" name="Content Placeholder 1"/>
          <p:cNvSpPr>
            <a:spLocks noGrp="1"/>
          </p:cNvSpPr>
          <p:nvPr>
            <p:ph idx="1"/>
          </p:nvPr>
        </p:nvSpPr>
        <p:spPr>
          <a:xfrm>
            <a:off x="685800" y="533400"/>
            <a:ext cx="7848600" cy="5943600"/>
          </a:xfrm>
        </p:spPr>
        <p:txBody>
          <a:bodyPr>
            <a:normAutofit/>
          </a:bodyPr>
          <a:lstStyle/>
          <a:p>
            <a:pPr algn="just"/>
            <a:endParaRPr lang="en-US" altLang="sq-AL" sz="2000" dirty="0" smtClean="0">
              <a:latin typeface="Arial" panose="020B0604020202020204" pitchFamily="34" charset="0"/>
              <a:cs typeface="Arial" panose="020B0604020202020204" pitchFamily="34" charset="0"/>
            </a:endParaRPr>
          </a:p>
          <a:p>
            <a:pPr algn="just"/>
            <a:r>
              <a:rPr lang="sq-AL" altLang="sq-AL" sz="2000" dirty="0" smtClean="0">
                <a:latin typeface="Arial" panose="020B0604020202020204" pitchFamily="34" charset="0"/>
                <a:cs typeface="Arial" panose="020B0604020202020204" pitchFamily="34" charset="0"/>
              </a:rPr>
              <a:t>AK do të përmirësojë gabimet plotësisht aritmetike në tender nëse gabimet e tilla zbulohen gjatë ekzaminimit të tenderëve sidoqoftë ky përmirësim nuk mund të jetë më shumë se </a:t>
            </a:r>
            <a:r>
              <a:rPr lang="sq-AL" altLang="sq-AL" sz="2000" dirty="0" smtClean="0">
                <a:solidFill>
                  <a:srgbClr val="FF0000"/>
                </a:solidFill>
                <a:latin typeface="Arial" panose="020B0604020202020204" pitchFamily="34" charset="0"/>
                <a:cs typeface="Arial" panose="020B0604020202020204" pitchFamily="34" charset="0"/>
              </a:rPr>
              <a:t>dy përqind (2%) i vlerës totale të ofertës</a:t>
            </a:r>
            <a:r>
              <a:rPr lang="en-US" altLang="sq-AL" sz="2000" dirty="0" smtClean="0">
                <a:solidFill>
                  <a:srgbClr val="FF0000"/>
                </a:solidFill>
                <a:latin typeface="Arial" panose="020B0604020202020204" pitchFamily="34" charset="0"/>
                <a:cs typeface="Arial" panose="020B0604020202020204" pitchFamily="34" charset="0"/>
              </a:rPr>
              <a:t>.</a:t>
            </a:r>
          </a:p>
          <a:p>
            <a:pPr algn="just"/>
            <a:r>
              <a:rPr lang="sq-AL" altLang="sq-AL" sz="2000" dirty="0" smtClean="0">
                <a:latin typeface="Arial" panose="020B0604020202020204" pitchFamily="34" charset="0"/>
                <a:cs typeface="Arial" panose="020B0604020202020204" pitchFamily="34" charset="0"/>
              </a:rPr>
              <a:t>Ne rast se shuma e korrigjuar është me pak se  - 2%, AK do te përmirësoj gabimet e tilla dhe </a:t>
            </a:r>
            <a:r>
              <a:rPr lang="sq-AL" altLang="sq-AL" sz="2000" b="1" dirty="0" smtClean="0">
                <a:latin typeface="Arial" panose="020B0604020202020204" pitchFamily="34" charset="0"/>
                <a:cs typeface="Arial" panose="020B0604020202020204" pitchFamily="34" charset="0"/>
              </a:rPr>
              <a:t>do te informoj me shkrim OE. </a:t>
            </a:r>
            <a:r>
              <a:rPr lang="sq-AL" altLang="sq-AL" sz="2000" dirty="0" smtClean="0">
                <a:latin typeface="Arial" panose="020B0604020202020204" pitchFamily="34" charset="0"/>
                <a:cs typeface="Arial" panose="020B0604020202020204" pitchFamily="34" charset="0"/>
              </a:rPr>
              <a:t>Ne rast se OE ne fjale nuk pranon përmirësimin e gabimit, oferta ne fjale </a:t>
            </a:r>
            <a:r>
              <a:rPr lang="sq-AL" altLang="sq-AL" sz="2000" b="1" dirty="0" smtClean="0">
                <a:latin typeface="Arial" panose="020B0604020202020204" pitchFamily="34" charset="0"/>
                <a:cs typeface="Arial" panose="020B0604020202020204" pitchFamily="34" charset="0"/>
              </a:rPr>
              <a:t>do te refuzohet</a:t>
            </a:r>
            <a:r>
              <a:rPr lang="sq-AL" altLang="sq-AL" sz="2000" dirty="0" smtClean="0">
                <a:latin typeface="Arial" panose="020B0604020202020204" pitchFamily="34" charset="0"/>
                <a:cs typeface="Arial" panose="020B0604020202020204" pitchFamily="34" charset="0"/>
              </a:rPr>
              <a:t>. </a:t>
            </a:r>
            <a:endParaRPr lang="en-US" altLang="sq-AL" sz="2000" dirty="0" smtClean="0">
              <a:latin typeface="Arial" panose="020B0604020202020204" pitchFamily="34" charset="0"/>
              <a:cs typeface="Arial" panose="020B0604020202020204" pitchFamily="34" charset="0"/>
            </a:endParaRPr>
          </a:p>
          <a:p>
            <a:pPr marL="0" indent="0" algn="just">
              <a:buNone/>
            </a:pPr>
            <a:endParaRPr lang="en-US" altLang="sq-AL" sz="2000" dirty="0" smtClean="0">
              <a:latin typeface="Arial" panose="020B0604020202020204" pitchFamily="34" charset="0"/>
              <a:cs typeface="Arial" panose="020B0604020202020204" pitchFamily="34" charset="0"/>
            </a:endParaRPr>
          </a:p>
          <a:p>
            <a:pPr algn="just"/>
            <a:r>
              <a:rPr lang="sq-AL" altLang="sq-AL" sz="2000" dirty="0" smtClean="0">
                <a:latin typeface="Arial" panose="020B0604020202020204" pitchFamily="34" charset="0"/>
                <a:cs typeface="Arial" panose="020B0604020202020204" pitchFamily="34" charset="0"/>
              </a:rPr>
              <a:t>AK gjithashtu duhet ti dërgojë të gjithë tenderuesve përkatës (OE te cilët kane dorëzuar tender) një njoftim me shkrim mbi ndryshimet e tilla.</a:t>
            </a:r>
            <a:endParaRPr lang="en-US" altLang="sq-AL" sz="2000" dirty="0" smtClean="0">
              <a:latin typeface="Arial" panose="020B0604020202020204" pitchFamily="34" charset="0"/>
              <a:cs typeface="Arial" panose="020B0604020202020204" pitchFamily="34" charset="0"/>
            </a:endParaRPr>
          </a:p>
          <a:p>
            <a:pPr algn="just"/>
            <a:r>
              <a:rPr lang="sq-AL" altLang="sq-AL" sz="2000" dirty="0" smtClean="0">
                <a:latin typeface="Arial" panose="020B0604020202020204" pitchFamily="34" charset="0"/>
                <a:cs typeface="Arial" panose="020B0604020202020204" pitchFamily="34" charset="0"/>
              </a:rPr>
              <a:t>Ne rast se shuma e korrigjuar është me shume se +/ 2%, AK do te eliminoj OE dhe do te informoj me shkrim OE</a:t>
            </a:r>
            <a:r>
              <a:rPr lang="en-US" altLang="sq-AL" sz="2000" dirty="0" smtClean="0">
                <a:latin typeface="Arial" panose="020B0604020202020204" pitchFamily="34" charset="0"/>
                <a:cs typeface="Arial" panose="020B0604020202020204" pitchFamily="34" charset="0"/>
              </a:rPr>
              <a:t>.</a:t>
            </a:r>
          </a:p>
          <a:p>
            <a:pPr algn="just"/>
            <a:endParaRPr lang="en-US" altLang="sq-AL" sz="2000" b="1" dirty="0" smtClean="0">
              <a:solidFill>
                <a:srgbClr val="FF0000"/>
              </a:solidFill>
            </a:endParaRPr>
          </a:p>
        </p:txBody>
      </p:sp>
    </p:spTree>
    <p:extLst>
      <p:ext uri="{BB962C8B-B14F-4D97-AF65-F5344CB8AC3E}">
        <p14:creationId xmlns:p14="http://schemas.microsoft.com/office/powerpoint/2010/main" val="34666836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914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Neni </a:t>
            </a:r>
            <a:r>
              <a:rPr lang="sq-AL" sz="2000" b="1" dirty="0" smtClean="0">
                <a:solidFill>
                  <a:srgbClr val="FF0000"/>
                </a:solidFill>
                <a:latin typeface="Arial" panose="020B0604020202020204" pitchFamily="34" charset="0"/>
                <a:cs typeface="Arial" panose="020B0604020202020204" pitchFamily="34" charset="0"/>
              </a:rPr>
              <a:t>60A</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LIGJI </a:t>
            </a:r>
            <a:r>
              <a:rPr lang="sq-AL" sz="2000" b="1" dirty="0">
                <a:solidFill>
                  <a:srgbClr val="FF0000"/>
                </a:solidFill>
                <a:latin typeface="Arial" panose="020B0604020202020204" pitchFamily="34" charset="0"/>
                <a:cs typeface="Arial" panose="020B0604020202020204" pitchFamily="34" charset="0"/>
              </a:rPr>
              <a:t>NR. 04/L -237</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066800"/>
            <a:ext cx="8686800" cy="46474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sz="2000" b="1" dirty="0"/>
          </a:p>
          <a:p>
            <a:pPr marL="457200" indent="-457200">
              <a:buFont typeface="Arial" pitchFamily="34" charset="0"/>
              <a:buChar char="•"/>
            </a:pPr>
            <a:r>
              <a:rPr lang="sq-AL" sz="2000" dirty="0"/>
              <a:t>LPP ishte </a:t>
            </a:r>
            <a:r>
              <a:rPr lang="sq-AL" sz="2000" dirty="0" err="1"/>
              <a:t>amendamentuar</a:t>
            </a:r>
            <a:r>
              <a:rPr lang="sq-AL" sz="2000" dirty="0"/>
              <a:t> me ligjin nr. 04/L-237 - Përparësia për Ofertuesit Vendor</a:t>
            </a:r>
            <a:endParaRPr lang="en-US" sz="2000" dirty="0"/>
          </a:p>
          <a:p>
            <a:pPr marL="457200" indent="-457200">
              <a:buFont typeface="Arial" pitchFamily="34" charset="0"/>
              <a:buChar char="•"/>
            </a:pPr>
            <a:endParaRPr lang="en-US" sz="2000" dirty="0"/>
          </a:p>
          <a:p>
            <a:pPr marL="457200" indent="-457200">
              <a:buFont typeface="Arial" pitchFamily="34" charset="0"/>
              <a:buChar char="•"/>
            </a:pPr>
            <a:r>
              <a:rPr lang="sq-AL" sz="2000" dirty="0"/>
              <a:t>Preferenca për Kompani vendore është në kundërshtim me nenin 23, paragrafët 2 dhe 8, të Direktivës EC 2004/18/EC mbi koordinimin e procedurave për dhënien e kontratave publike për punë, kontratave publike për furnizime dhe kontratave publike për shërbime prandaj është fshire ky nen.</a:t>
            </a:r>
            <a:endParaRPr lang="en-US" sz="2000" dirty="0"/>
          </a:p>
          <a:p>
            <a:pPr marL="457200" indent="-457200"/>
            <a:endParaRPr lang="en-US" sz="2000" dirty="0"/>
          </a:p>
          <a:p>
            <a:pPr marL="457200" indent="-457200">
              <a:buFont typeface="Arial" pitchFamily="34" charset="0"/>
              <a:buChar char="•"/>
            </a:pPr>
            <a:r>
              <a:rPr lang="sq-AL" sz="2000" dirty="0"/>
              <a:t>Nuk ka preference për kompanitë vendore</a:t>
            </a:r>
            <a:r>
              <a:rPr lang="sq-AL" sz="2000" dirty="0" smtClean="0"/>
              <a:t>.</a:t>
            </a:r>
            <a:endParaRPr lang="en-US" sz="2000" dirty="0"/>
          </a:p>
          <a:p>
            <a:endParaRPr lang="en-US" sz="2000" dirty="0"/>
          </a:p>
          <a:p>
            <a:r>
              <a:rPr lang="sq-AL" sz="2000" dirty="0"/>
              <a:t> </a:t>
            </a:r>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smtClean="0">
                <a:solidFill>
                  <a:srgbClr val="FF0000"/>
                </a:solidFill>
                <a:latin typeface="Arial" panose="020B0604020202020204" pitchFamily="34" charset="0"/>
                <a:cs typeface="Arial" panose="020B0604020202020204" pitchFamily="34" charset="0"/>
              </a:rPr>
              <a:t/>
            </a:r>
            <a:br>
              <a:rPr lang="en-GB" sz="2000" b="1" dirty="0" smtClean="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smtClean="0">
                <a:solidFill>
                  <a:srgbClr val="FF0000"/>
                </a:solidFill>
                <a:latin typeface="Arial" panose="020B0604020202020204" pitchFamily="34" charset="0"/>
                <a:cs typeface="Arial" panose="020B0604020202020204" pitchFamily="34" charset="0"/>
              </a:rPr>
              <a:t>Neni 65</a:t>
            </a:r>
            <a:r>
              <a:rPr lang="en-US" sz="2000" b="1" dirty="0" smtClean="0">
                <a:solidFill>
                  <a:srgbClr val="FF0000"/>
                </a:solidFill>
                <a:latin typeface="Arial" panose="020B0604020202020204" pitchFamily="34" charset="0"/>
                <a:cs typeface="Arial" panose="020B0604020202020204" pitchFamily="34" charset="0"/>
              </a:rPr>
              <a:t> - </a:t>
            </a:r>
            <a:r>
              <a:rPr lang="sq-AL" sz="2000" b="1" dirty="0" err="1" smtClean="0">
                <a:solidFill>
                  <a:srgbClr val="FF0000"/>
                </a:solidFill>
                <a:latin typeface="Arial" panose="020B0604020202020204" pitchFamily="34" charset="0"/>
                <a:cs typeface="Arial" panose="020B0604020202020204" pitchFamily="34" charset="0"/>
              </a:rPr>
              <a:t>Pranueshmëria</a:t>
            </a:r>
            <a:r>
              <a:rPr lang="sq-AL" sz="2000" b="1" dirty="0" smtClean="0">
                <a:solidFill>
                  <a:srgbClr val="FF0000"/>
                </a:solidFill>
                <a:latin typeface="Arial" panose="020B0604020202020204" pitchFamily="34" charset="0"/>
                <a:cs typeface="Arial" panose="020B0604020202020204" pitchFamily="34" charset="0"/>
              </a:rPr>
              <a:t> </a:t>
            </a:r>
            <a:r>
              <a:rPr lang="sq-AL" sz="2000" b="1" dirty="0">
                <a:solidFill>
                  <a:srgbClr val="FF0000"/>
                </a:solidFill>
                <a:latin typeface="Arial" panose="020B0604020202020204" pitchFamily="34" charset="0"/>
                <a:cs typeface="Arial" panose="020B0604020202020204" pitchFamily="34" charset="0"/>
              </a:rPr>
              <a:t>e Kandidatëve ose Tenderuesve</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838200"/>
            <a:ext cx="8686800" cy="5940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dirty="0"/>
              <a:t>Si rrjedhoje e shtimit te përkufizimit te ri “Konflikti i interesit”  (ne zbatim te nenit 24 te Direktivës 2014/24 / EC) është shtuar pika 1.3: </a:t>
            </a:r>
            <a:endParaRPr lang="en-US" sz="2000" dirty="0"/>
          </a:p>
          <a:p>
            <a:r>
              <a:rPr lang="sq-AL" sz="2000" b="1" dirty="0"/>
              <a:t> </a:t>
            </a:r>
            <a:endParaRPr lang="en-US" sz="2000" dirty="0"/>
          </a:p>
          <a:p>
            <a:pPr>
              <a:buFont typeface="Arial" pitchFamily="34" charset="0"/>
              <a:buChar char="•"/>
            </a:pPr>
            <a:r>
              <a:rPr lang="sq-AL" sz="2000" dirty="0"/>
              <a:t>OE nuk ka të drejtë që të marrë pjesë në një aktivitet të prokurimit ose të marrë pjesë në ekzekutimin e ndonjë kontrate publike, nëse operatori i tillë ekonomik, ndonjë punonjës, drejtues, menaxher ose drejtor i saj:</a:t>
            </a:r>
            <a:endParaRPr lang="en-US" sz="2000" dirty="0"/>
          </a:p>
          <a:p>
            <a:pPr marL="914400" lvl="1" indent="-457200">
              <a:buFont typeface="+mj-lt"/>
              <a:buAutoNum type="arabicPeriod"/>
            </a:pPr>
            <a:r>
              <a:rPr lang="sq-AL" sz="2000" dirty="0"/>
              <a:t>ka qenë pjesëmarrës në përgatitjen e njoftimit të kontratës ose dosjes së tenderit </a:t>
            </a:r>
            <a:endParaRPr lang="en-US" sz="2000" dirty="0"/>
          </a:p>
          <a:p>
            <a:pPr marL="914400" lvl="1" indent="-457200">
              <a:buFont typeface="+mj-lt"/>
              <a:buAutoNum type="arabicPeriod"/>
            </a:pPr>
            <a:r>
              <a:rPr lang="sq-AL" sz="2000" dirty="0"/>
              <a:t>ka pranuar ndihmë për përgatitjen e tenderit ose kërkesës për pjesëmarrje nga një person ose ndërmarrje që ka marrë pjesë në përgatitjen e njoftimit të kontratës ose dosjes së tenderit</a:t>
            </a:r>
            <a:endParaRPr lang="en-US" sz="2000" dirty="0"/>
          </a:p>
          <a:p>
            <a:pPr marL="914400" lvl="1" indent="-457200">
              <a:buFont typeface="+mj-lt"/>
              <a:buAutoNum type="arabicPeriod"/>
            </a:pPr>
            <a:r>
              <a:rPr lang="sq-AL" sz="2000" b="1" dirty="0"/>
              <a:t>duke qenë në cilindo rast në një konflikt interesi, siç përcaktohet në nenin 1.75</a:t>
            </a:r>
            <a:endParaRPr lang="en-US" sz="2000" b="1" dirty="0"/>
          </a:p>
          <a:p>
            <a:pPr marL="914400" lvl="1" indent="-457200">
              <a:buFont typeface="+mj-lt"/>
              <a:buAutoNum type="arabicPeriod"/>
            </a:pPr>
            <a:endParaRPr lang="en-US" sz="2000" dirty="0"/>
          </a:p>
          <a:p>
            <a:r>
              <a:rPr lang="sq-AL" sz="2000" b="1" dirty="0"/>
              <a:t>Paragrafi 3.2. është ndryshuar ne me se vijon:</a:t>
            </a:r>
            <a:endParaRPr lang="en-US" sz="2000" b="1" dirty="0"/>
          </a:p>
          <a:p>
            <a:endParaRPr lang="en-US" sz="2000" dirty="0"/>
          </a:p>
          <a:p>
            <a:pPr algn="ctr"/>
            <a:r>
              <a:rPr lang="sq-AL" sz="2000" i="1" dirty="0"/>
              <a:t>3.2 është deklaruar i papërshtatshëm, kur autoriteti kontraktues zbulon se kjo është një shkelje e rëndë profesionale  </a:t>
            </a:r>
            <a:r>
              <a:rPr lang="sq-AL" sz="2000" b="1" i="1" dirty="0"/>
              <a:t>e konstatuar nga një gjykatë kompetente</a:t>
            </a:r>
            <a:r>
              <a:rPr lang="sq-AL" sz="2000" b="1" i="1" dirty="0" smtClean="0"/>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8382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smtClean="0">
                <a:solidFill>
                  <a:srgbClr val="FF0000"/>
                </a:solidFill>
                <a:latin typeface="Arial" panose="020B0604020202020204" pitchFamily="34" charset="0"/>
                <a:cs typeface="Arial" panose="020B0604020202020204" pitchFamily="34" charset="0"/>
              </a:rPr>
              <a:t/>
            </a:r>
            <a:br>
              <a:rPr lang="en-GB" sz="2000" b="1" dirty="0" smtClean="0">
                <a:solidFill>
                  <a:srgbClr val="FF0000"/>
                </a:solidFill>
                <a:latin typeface="Arial" panose="020B0604020202020204" pitchFamily="34" charset="0"/>
                <a:cs typeface="Arial" panose="020B0604020202020204" pitchFamily="34" charset="0"/>
              </a:rPr>
            </a:br>
            <a:r>
              <a:rPr lang="sq-AL" sz="2000" b="1" dirty="0" smtClean="0">
                <a:solidFill>
                  <a:srgbClr val="FF0000"/>
                </a:solidFill>
                <a:latin typeface="Arial" panose="020B0604020202020204" pitchFamily="34" charset="0"/>
                <a:cs typeface="Arial" panose="020B0604020202020204" pitchFamily="34" charset="0"/>
              </a:rPr>
              <a:t>Neni 68</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Gjendja </a:t>
            </a:r>
            <a:r>
              <a:rPr lang="sq-AL" sz="2000" b="1" dirty="0">
                <a:solidFill>
                  <a:srgbClr val="FF0000"/>
                </a:solidFill>
                <a:latin typeface="Arial" panose="020B0604020202020204" pitchFamily="34" charset="0"/>
                <a:cs typeface="Arial" panose="020B0604020202020204" pitchFamily="34" charset="0"/>
              </a:rPr>
              <a:t>Ekonomike dhe </a:t>
            </a:r>
            <a:r>
              <a:rPr lang="sq-AL" sz="2000" b="1" dirty="0" smtClean="0">
                <a:solidFill>
                  <a:srgbClr val="FF0000"/>
                </a:solidFill>
                <a:latin typeface="Arial" panose="020B0604020202020204" pitchFamily="34" charset="0"/>
                <a:cs typeface="Arial" panose="020B0604020202020204" pitchFamily="34" charset="0"/>
              </a:rPr>
              <a:t>Financiare</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143000"/>
            <a:ext cx="8686800" cy="52937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dirty="0"/>
              <a:t> </a:t>
            </a:r>
            <a:r>
              <a:rPr lang="sq-AL" sz="2000" dirty="0" smtClean="0"/>
              <a:t>qarkullim </a:t>
            </a:r>
            <a:r>
              <a:rPr lang="sq-AL" sz="2000" dirty="0"/>
              <a:t>minimal vjetor që operatorët ekonomik duhet te kenë  nuk do të kalojë </a:t>
            </a:r>
            <a:r>
              <a:rPr lang="sq-AL" sz="2000" u="sng" dirty="0"/>
              <a:t>dy herë vlerën e parashikuar të </a:t>
            </a:r>
            <a:r>
              <a:rPr lang="sq-AL" sz="2000" u="sng" dirty="0" smtClean="0"/>
              <a:t>kontratës</a:t>
            </a:r>
            <a:r>
              <a:rPr lang="en-US" sz="2000" u="sng" dirty="0" smtClean="0"/>
              <a:t>.</a:t>
            </a:r>
          </a:p>
          <a:p>
            <a:pPr lvl="0"/>
            <a:endParaRPr lang="en-US" sz="2000" dirty="0"/>
          </a:p>
          <a:p>
            <a:pPr marL="457200" lvl="0" indent="-457200">
              <a:buFont typeface="Arial" pitchFamily="34" charset="0"/>
              <a:buChar char="•"/>
            </a:pPr>
            <a:r>
              <a:rPr lang="sq-AL" sz="2000" dirty="0"/>
              <a:t>Kërkesat mbi gjendjen ekonomike </a:t>
            </a:r>
            <a:r>
              <a:rPr lang="sq-AL" sz="2000" u="sng" dirty="0"/>
              <a:t>duhet te shprehen detyrimisht ne shifra </a:t>
            </a:r>
            <a:r>
              <a:rPr lang="sq-AL" sz="2000" dirty="0"/>
              <a:t>dhe do ti referohen maksimum </a:t>
            </a:r>
            <a:r>
              <a:rPr lang="sq-AL" sz="2000" u="sng" dirty="0"/>
              <a:t>tri viteve te fundit financiare</a:t>
            </a:r>
            <a:r>
              <a:rPr lang="sq-AL" sz="2000" dirty="0"/>
              <a:t> (</a:t>
            </a:r>
            <a:r>
              <a:rPr lang="sq-AL" sz="2000" i="1" dirty="0"/>
              <a:t>shpesh është kërkuar qe qarkullimi te jete sa dyfishi i vlerës se ofertës dhe ne shumicën e rasteve kjo kërkese nuk ka qene e njëjte për te gjithë OE </a:t>
            </a:r>
            <a:r>
              <a:rPr lang="en-US" sz="2000" i="1" dirty="0" smtClean="0"/>
              <a:t>.</a:t>
            </a:r>
          </a:p>
          <a:p>
            <a:pPr lvl="0"/>
            <a:endParaRPr lang="en-US" sz="2000" i="1" dirty="0" smtClean="0"/>
          </a:p>
          <a:p>
            <a:pPr marL="457200" lvl="0" indent="-457200">
              <a:buFont typeface="Arial" pitchFamily="34" charset="0"/>
              <a:buChar char="•"/>
            </a:pPr>
            <a:r>
              <a:rPr lang="sq-AL" sz="2000" dirty="0" smtClean="0"/>
              <a:t>Kur </a:t>
            </a:r>
            <a:r>
              <a:rPr lang="sq-AL" sz="2000" dirty="0"/>
              <a:t>përveç qarkullimit minimal, është i nevojshëm një qarkullim i caktuar minimal ne fushën specifike te mbuluar nga kontrata, qarkullimi i tille nuk duhet te tejkaloje </a:t>
            </a:r>
            <a:r>
              <a:rPr lang="sq-AL" sz="2000" u="sng" dirty="0"/>
              <a:t>1.5 here vlerën e parashikuar te kontratës.</a:t>
            </a:r>
            <a:endParaRPr lang="en-US" sz="2000" dirty="0"/>
          </a:p>
          <a:p>
            <a:endParaRPr lang="en-US" sz="2000" dirty="0"/>
          </a:p>
          <a:p>
            <a:r>
              <a:rPr lang="sq-AL" altLang="sq-AL" sz="2000" dirty="0"/>
              <a:t>Ne kuptimin e Ligjit shprehja “</a:t>
            </a:r>
            <a:r>
              <a:rPr lang="sq-AL" altLang="sq-AL" sz="2000" b="1" dirty="0"/>
              <a:t>tri vitet e shkuara</a:t>
            </a:r>
            <a:r>
              <a:rPr lang="sq-AL" altLang="sq-AL" sz="2000" dirty="0"/>
              <a:t>” nënkupton: “Periudhën kohore te përcaktuar ne këto nene</a:t>
            </a:r>
            <a:r>
              <a:rPr lang="en-US" altLang="sq-AL" sz="2000" dirty="0"/>
              <a:t>(68,69 )</a:t>
            </a:r>
            <a:r>
              <a:rPr lang="sq-AL" altLang="sq-AL" sz="2000" dirty="0"/>
              <a:t> e cila ndërlidhet me periudhën qe paraprinë </a:t>
            </a:r>
            <a:r>
              <a:rPr lang="sq-AL" altLang="sq-AL" sz="2000" b="1" dirty="0"/>
              <a:t>datën e publikimit te njoftimit për kontrate </a:t>
            </a:r>
            <a:r>
              <a:rPr lang="en-US" altLang="sq-AL" sz="2000" b="1" dirty="0" smtClean="0"/>
              <a:t>.</a:t>
            </a:r>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685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smtClean="0">
                <a:solidFill>
                  <a:srgbClr val="FF0000"/>
                </a:solidFill>
                <a:latin typeface="Arial" panose="020B0604020202020204" pitchFamily="34" charset="0"/>
                <a:cs typeface="Arial" panose="020B0604020202020204" pitchFamily="34" charset="0"/>
              </a:rPr>
              <a:t/>
            </a:r>
            <a:br>
              <a:rPr lang="en-GB" sz="2000" b="1" dirty="0" smtClean="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smtClean="0">
                <a:solidFill>
                  <a:srgbClr val="FF0000"/>
                </a:solidFill>
                <a:latin typeface="Arial" panose="020B0604020202020204" pitchFamily="34" charset="0"/>
                <a:cs typeface="Arial" panose="020B0604020202020204" pitchFamily="34" charset="0"/>
              </a:rPr>
              <a:t>Neni 68</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Gjendja </a:t>
            </a:r>
            <a:r>
              <a:rPr lang="sq-AL" sz="2000" b="1" dirty="0">
                <a:solidFill>
                  <a:srgbClr val="FF0000"/>
                </a:solidFill>
                <a:latin typeface="Arial" panose="020B0604020202020204" pitchFamily="34" charset="0"/>
                <a:cs typeface="Arial" panose="020B0604020202020204" pitchFamily="34" charset="0"/>
              </a:rPr>
              <a:t>Ekonomike dhe Financiare</a:t>
            </a:r>
            <a:r>
              <a:rPr lang="en-US" sz="2000" b="1" dirty="0">
                <a:solidFill>
                  <a:srgbClr val="FF0000"/>
                </a:solidFill>
                <a:latin typeface="Arial" panose="020B0604020202020204" pitchFamily="34" charset="0"/>
                <a:cs typeface="Arial" panose="020B0604020202020204" pitchFamily="34" charset="0"/>
              </a:rPr>
              <a:t> (2)</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143000"/>
            <a:ext cx="8001000" cy="46474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r>
              <a:rPr lang="sq-AL" sz="2000" dirty="0"/>
              <a:t>Dëshmitë te cilat lejohen për tu dorëzuar për te gjendjen ekonomike janë shtuar. </a:t>
            </a:r>
            <a:endParaRPr lang="en-US" sz="2000" dirty="0" smtClean="0"/>
          </a:p>
          <a:p>
            <a:pPr lvl="0"/>
            <a:endParaRPr lang="en-US" sz="2000" dirty="0" smtClean="0"/>
          </a:p>
          <a:p>
            <a:pPr lvl="0"/>
            <a:r>
              <a:rPr lang="sq-AL" sz="2000" dirty="0" smtClean="0"/>
              <a:t>Pra </a:t>
            </a:r>
            <a:r>
              <a:rPr lang="sq-AL" sz="2000" dirty="0"/>
              <a:t>lejohet </a:t>
            </a:r>
            <a:r>
              <a:rPr lang="en-US" sz="2000" dirty="0"/>
              <a:t> </a:t>
            </a:r>
            <a:r>
              <a:rPr lang="en-US" sz="2000" dirty="0" err="1" smtClean="0"/>
              <a:t>përveq</a:t>
            </a:r>
            <a:r>
              <a:rPr lang="en-US" sz="2000" dirty="0" smtClean="0"/>
              <a:t>  </a:t>
            </a:r>
            <a:r>
              <a:rPr lang="en-US" sz="2000" dirty="0" err="1" smtClean="0"/>
              <a:t>tjerave</a:t>
            </a:r>
            <a:r>
              <a:rPr lang="en-US" sz="2000" dirty="0" smtClean="0"/>
              <a:t> </a:t>
            </a:r>
            <a:r>
              <a:rPr lang="en-US" sz="2000" dirty="0" err="1" smtClean="0"/>
              <a:t>edhe</a:t>
            </a:r>
            <a:r>
              <a:rPr lang="en-US" sz="2000" dirty="0" smtClean="0"/>
              <a:t> </a:t>
            </a:r>
            <a:r>
              <a:rPr lang="en-US" sz="2000" dirty="0" err="1" smtClean="0"/>
              <a:t>këto</a:t>
            </a:r>
            <a:r>
              <a:rPr lang="en-US" sz="2000" dirty="0" smtClean="0"/>
              <a:t> </a:t>
            </a:r>
            <a:r>
              <a:rPr lang="en-US" sz="2000" dirty="0" err="1" smtClean="0"/>
              <a:t>dëshmi</a:t>
            </a:r>
            <a:r>
              <a:rPr lang="en-US" sz="2000" dirty="0" smtClean="0"/>
              <a:t> ;</a:t>
            </a:r>
            <a:endParaRPr lang="en-US" sz="2000" dirty="0"/>
          </a:p>
          <a:p>
            <a:pPr lvl="0"/>
            <a:endParaRPr lang="en-US" sz="2000" dirty="0"/>
          </a:p>
          <a:p>
            <a:pPr marL="457200" lvl="0" indent="-457200">
              <a:buFont typeface="Arial" pitchFamily="34" charset="0"/>
              <a:buChar char="•"/>
            </a:pPr>
            <a:r>
              <a:rPr lang="en-US" sz="2000" dirty="0" smtClean="0"/>
              <a:t>R</a:t>
            </a:r>
            <a:r>
              <a:rPr lang="sq-AL" sz="2000" dirty="0" err="1" smtClean="0"/>
              <a:t>aportet</a:t>
            </a:r>
            <a:r>
              <a:rPr lang="sq-AL" sz="2000" dirty="0" smtClean="0"/>
              <a:t> </a:t>
            </a:r>
            <a:r>
              <a:rPr lang="sq-AL" sz="2000" dirty="0"/>
              <a:t>e lëshuara nga një auditor i licencuar i pavarur; dhe</a:t>
            </a:r>
            <a:endParaRPr lang="en-US" sz="2000" dirty="0"/>
          </a:p>
          <a:p>
            <a:pPr marL="457200" lvl="0" indent="-457200"/>
            <a:endParaRPr lang="en-US" sz="2000" dirty="0"/>
          </a:p>
          <a:p>
            <a:pPr marL="457200" lvl="0" indent="-457200">
              <a:buFont typeface="Arial" pitchFamily="34" charset="0"/>
              <a:buChar char="•"/>
            </a:pPr>
            <a:r>
              <a:rPr lang="sq-AL" sz="2000" dirty="0" smtClean="0"/>
              <a:t>Deklaratat </a:t>
            </a:r>
            <a:r>
              <a:rPr lang="sq-AL" sz="2000" dirty="0"/>
              <a:t>tatimore Vjetore te dorëzuara ne ATK</a:t>
            </a:r>
            <a:endParaRPr lang="en-US" sz="2000" dirty="0"/>
          </a:p>
          <a:p>
            <a:endParaRPr lang="en-US" sz="2000" dirty="0"/>
          </a:p>
          <a:p>
            <a:pPr marL="457200" indent="-457200">
              <a:buFont typeface="Arial" pitchFamily="34" charset="0"/>
              <a:buChar char="•"/>
            </a:pPr>
            <a:endParaRPr lang="en-US" sz="2000" dirty="0"/>
          </a:p>
          <a:p>
            <a:pPr marL="457200" indent="-457200">
              <a:buFont typeface="Arial" pitchFamily="34" charset="0"/>
              <a:buChar char="•"/>
            </a:pPr>
            <a:r>
              <a:rPr lang="sq-AL" altLang="sq-AL" sz="2000" dirty="0"/>
              <a:t>Ne rast se AK organizon vizite ne vend-punishte apo konference para-ofertuese, pjesëmarrja e OE ne vizite ne vend-punishte/konference para-ofertuese </a:t>
            </a:r>
            <a:r>
              <a:rPr lang="sq-AL" altLang="sq-AL" sz="2000" dirty="0">
                <a:solidFill>
                  <a:srgbClr val="FF0000"/>
                </a:solidFill>
              </a:rPr>
              <a:t>nuk duhet te jete </a:t>
            </a:r>
            <a:r>
              <a:rPr lang="sq-AL" altLang="sq-AL" sz="2000" dirty="0" err="1">
                <a:solidFill>
                  <a:srgbClr val="FF0000"/>
                </a:solidFill>
              </a:rPr>
              <a:t>obligative</a:t>
            </a:r>
            <a:r>
              <a:rPr lang="en-US" altLang="sq-AL" sz="2000" dirty="0" smtClean="0">
                <a:solidFill>
                  <a:srgbClr val="FF0000"/>
                </a:solidFill>
              </a:rPr>
              <a:t>.</a:t>
            </a:r>
            <a:r>
              <a:rPr lang="sq-AL" sz="2000" b="1" dirty="0" smtClean="0"/>
              <a:t> </a:t>
            </a:r>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sq-AL" sz="2000" b="1" dirty="0" smtClean="0">
                <a:solidFill>
                  <a:srgbClr val="FF0000"/>
                </a:solidFill>
                <a:latin typeface="Arial" panose="020B0604020202020204" pitchFamily="34" charset="0"/>
                <a:cs typeface="Arial" panose="020B0604020202020204" pitchFamily="34" charset="0"/>
              </a:rPr>
              <a:t>Neni 87</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Funksionet </a:t>
            </a:r>
            <a:r>
              <a:rPr lang="sq-AL" sz="2000" b="1" dirty="0">
                <a:solidFill>
                  <a:srgbClr val="FF0000"/>
                </a:solidFill>
                <a:latin typeface="Arial" panose="020B0604020202020204" pitchFamily="34" charset="0"/>
                <a:cs typeface="Arial" panose="020B0604020202020204" pitchFamily="34" charset="0"/>
              </a:rPr>
              <a:t>Themelore të KRPP-së</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152400" y="685800"/>
            <a:ext cx="87630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sq-AL" sz="2000" b="1" dirty="0" smtClean="0"/>
              <a:t>Ndryshohen kompetencat e KRPP-se</a:t>
            </a:r>
            <a:endParaRPr lang="en-US" sz="2000" dirty="0" smtClean="0"/>
          </a:p>
          <a:p>
            <a:r>
              <a:rPr lang="sq-AL" sz="2000" dirty="0" smtClean="0"/>
              <a:t> </a:t>
            </a:r>
            <a:endParaRPr lang="en-US" sz="2000" dirty="0" smtClean="0"/>
          </a:p>
          <a:p>
            <a:r>
              <a:rPr lang="sq-AL" sz="2000" dirty="0" smtClean="0"/>
              <a:t>2.1 të kryej </a:t>
            </a:r>
            <a:r>
              <a:rPr lang="sq-AL" sz="2000" b="1" dirty="0" smtClean="0"/>
              <a:t>hetime</a:t>
            </a:r>
            <a:r>
              <a:rPr lang="sq-AL" sz="2000" dirty="0" smtClean="0"/>
              <a:t>t ndryshohet ne të kryej </a:t>
            </a:r>
            <a:r>
              <a:rPr lang="sq-AL" sz="2000" b="1" dirty="0" smtClean="0"/>
              <a:t>monitorimet</a:t>
            </a:r>
            <a:endParaRPr lang="en-US" sz="2000" dirty="0" smtClean="0"/>
          </a:p>
          <a:p>
            <a:r>
              <a:rPr lang="sq-AL" sz="2000" dirty="0"/>
              <a:t> </a:t>
            </a:r>
            <a:endParaRPr lang="en-US" sz="2000" dirty="0"/>
          </a:p>
          <a:p>
            <a:pPr marL="457200" indent="-457200">
              <a:buFont typeface="Arial" pitchFamily="34" charset="0"/>
              <a:buChar char="•"/>
            </a:pPr>
            <a:r>
              <a:rPr lang="sq-AL" sz="2000" dirty="0"/>
              <a:t>Autoritetet kontraktuese qe  shpërblejnë kontrata ne mënyre te drejtpërdrejte në përputhje me nenin 35.1, dhe kurdo qe refuzojnë një oferte me çmime jonormalisht te ulte, AK do t'i komunikojnë vendimet e tilla tek KRPP-ja e </a:t>
            </a:r>
            <a:r>
              <a:rPr lang="en-US" sz="2000" dirty="0" smtClean="0"/>
              <a:t>.</a:t>
            </a:r>
            <a:r>
              <a:rPr lang="sq-AL" sz="2000" dirty="0" smtClean="0"/>
              <a:t> </a:t>
            </a:r>
            <a:endParaRPr lang="en-US" sz="2000" dirty="0" smtClean="0"/>
          </a:p>
          <a:p>
            <a:pPr marL="457200" indent="-457200">
              <a:buFont typeface="Arial" pitchFamily="34" charset="0"/>
              <a:buChar char="•"/>
            </a:pPr>
            <a:endParaRPr lang="en-US" sz="2000" b="1" dirty="0" smtClean="0"/>
          </a:p>
          <a:p>
            <a:pPr marL="457200" indent="-457200">
              <a:buFont typeface="Arial" pitchFamily="34" charset="0"/>
              <a:buChar char="•"/>
            </a:pPr>
            <a:r>
              <a:rPr lang="sq-AL" sz="2000" dirty="0"/>
              <a:t>KRPP-ja mund </a:t>
            </a:r>
            <a:r>
              <a:rPr lang="sq-AL" sz="2000" b="1" dirty="0"/>
              <a:t>të vendos qe te kryej kontrolle te këtyre  vendimeve</a:t>
            </a:r>
            <a:r>
              <a:rPr lang="sq-AL" sz="2000" dirty="0"/>
              <a:t>, duke i ftuar, kur është e nevojshme, autoritetet kontraktues që kane marr vendimet përkatës për të shqyrtuar vendimin e tyre. </a:t>
            </a:r>
            <a:endParaRPr lang="en-US" sz="2000" dirty="0" smtClean="0"/>
          </a:p>
          <a:p>
            <a:pPr marL="457200" indent="-457200">
              <a:buFont typeface="Arial" pitchFamily="34" charset="0"/>
              <a:buChar char="•"/>
            </a:pPr>
            <a:r>
              <a:rPr lang="sq-AL" sz="2000" dirty="0"/>
              <a:t>Opinioni i lëshuar nga KRPP-ja nuk ka një karakter të detyrueshëm për autoritetet </a:t>
            </a:r>
            <a:r>
              <a:rPr lang="sq-AL" sz="2000" dirty="0" smtClean="0"/>
              <a:t>kontraktuese</a:t>
            </a:r>
            <a:r>
              <a:rPr lang="en-US" sz="2000" dirty="0" smtClean="0"/>
              <a:t>.</a:t>
            </a:r>
          </a:p>
          <a:p>
            <a:pPr marL="457200" indent="-457200">
              <a:buFont typeface="Arial" pitchFamily="34" charset="0"/>
              <a:buChar char="•"/>
            </a:pPr>
            <a:endParaRPr lang="en-US" sz="2000" dirty="0"/>
          </a:p>
          <a:p>
            <a:pPr marL="457200" indent="-457200">
              <a:buFont typeface="Arial" pitchFamily="34" charset="0"/>
              <a:buChar char="•"/>
            </a:pPr>
            <a:r>
              <a:rPr lang="sq-AL" sz="2000" dirty="0"/>
              <a:t>Opinionet e lartpërmendura ne çdo rast  mund të marren në konsideratë nga OSHP-ja gjate trajtimit te një ankesë lidhur me vendimin në fjalë</a:t>
            </a:r>
            <a:r>
              <a:rPr lang="sq-AL" sz="2000"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228601"/>
            <a:ext cx="5779294"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Historia e sistemit Kombëtar te Prokurimit</a:t>
            </a:r>
            <a:r>
              <a:rPr lang="en-US" sz="2000" b="1" dirty="0">
                <a:solidFill>
                  <a:srgbClr val="FF000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(7)</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304800" y="1066800"/>
            <a:ext cx="8534400" cy="4876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sq-AL" sz="2000" b="1" dirty="0">
                <a:solidFill>
                  <a:srgbClr val="FF0000"/>
                </a:solidFill>
                <a:latin typeface="Arial" panose="020B0604020202020204" pitchFamily="34" charset="0"/>
                <a:cs typeface="Arial" panose="020B0604020202020204" pitchFamily="34" charset="0"/>
              </a:rPr>
              <a:t>Ligji për Prokurimin Publik ne Kosove nr. 03/L-241 </a:t>
            </a:r>
            <a:endParaRPr lang="en-US" sz="2000" b="1" dirty="0">
              <a:solidFill>
                <a:srgbClr val="FF0000"/>
              </a:solidFill>
              <a:latin typeface="Arial" panose="020B0604020202020204" pitchFamily="34" charset="0"/>
              <a:cs typeface="Arial" panose="020B0604020202020204" pitchFamily="34" charset="0"/>
            </a:endParaRPr>
          </a:p>
          <a:p>
            <a:pPr>
              <a:buNone/>
            </a:pPr>
            <a:endParaRPr lang="en-US" sz="2000" b="1" dirty="0">
              <a:solidFill>
                <a:srgbClr val="FF0000"/>
              </a:solidFill>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Me ketë Ligj mbeten tri institucione qendrore te prokurimit ne Kosove</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Komisioni </a:t>
            </a:r>
            <a:r>
              <a:rPr lang="sq-AL" sz="2000" dirty="0" err="1">
                <a:latin typeface="Arial" panose="020B0604020202020204" pitchFamily="34" charset="0"/>
                <a:cs typeface="Arial" panose="020B0604020202020204" pitchFamily="34" charset="0"/>
              </a:rPr>
              <a:t>Rregullativ</a:t>
            </a:r>
            <a:r>
              <a:rPr lang="sq-AL" sz="2000" dirty="0">
                <a:latin typeface="Arial" panose="020B0604020202020204" pitchFamily="34" charset="0"/>
                <a:cs typeface="Arial" panose="020B0604020202020204" pitchFamily="34" charset="0"/>
              </a:rPr>
              <a:t> i Prokurimit Publik (KRPP)</a:t>
            </a: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Agjencia e Prokurimit Publik (APP)</a:t>
            </a:r>
            <a:endParaRPr lang="en-US" sz="2000" dirty="0">
              <a:latin typeface="Arial" panose="020B0604020202020204" pitchFamily="34" charset="0"/>
              <a:cs typeface="Arial" panose="020B0604020202020204" pitchFamily="34" charset="0"/>
            </a:endParaRPr>
          </a:p>
          <a:p>
            <a:pPr marL="457200" lvl="0" indent="-457200">
              <a:buFont typeface="+mj-lt"/>
              <a:buAutoNum type="arabicPeriod"/>
            </a:pPr>
            <a:r>
              <a:rPr lang="sq-AL" sz="2000" dirty="0">
                <a:latin typeface="Arial" panose="020B0604020202020204" pitchFamily="34" charset="0"/>
                <a:cs typeface="Arial" panose="020B0604020202020204" pitchFamily="34" charset="0"/>
              </a:rPr>
              <a:t>Organi Shqyrtues i Prokurimit (OSHP)</a:t>
            </a:r>
            <a:endParaRPr lang="en-US" sz="2000" dirty="0">
              <a:latin typeface="Arial" panose="020B0604020202020204" pitchFamily="34" charset="0"/>
              <a:cs typeface="Arial" panose="020B0604020202020204" pitchFamily="34" charset="0"/>
            </a:endParaRPr>
          </a:p>
          <a:p>
            <a:pPr lvl="0">
              <a:buNone/>
            </a:pP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Ky ligj nuk ishte në përputhje me kërkesat e </a:t>
            </a:r>
            <a:r>
              <a:rPr lang="sq-AL" sz="2000" dirty="0" smtClean="0">
                <a:latin typeface="Arial" panose="020B0604020202020204" pitchFamily="34" charset="0"/>
                <a:cs typeface="Arial" panose="020B0604020202020204" pitchFamily="34" charset="0"/>
              </a:rPr>
              <a:t>KE </a:t>
            </a:r>
            <a:r>
              <a:rPr lang="sq-AL" sz="2000" dirty="0">
                <a:latin typeface="Arial" panose="020B0604020202020204" pitchFamily="34" charset="0"/>
                <a:cs typeface="Arial" panose="020B0604020202020204" pitchFamily="34" charset="0"/>
              </a:rPr>
              <a:t>ne Kosove, pasi qe konsiderohej si jo ne përputhje me Direktivat e Prokurimit të </a:t>
            </a:r>
            <a:r>
              <a:rPr lang="sq-AL" sz="2000" dirty="0" smtClean="0">
                <a:latin typeface="Arial" panose="020B0604020202020204" pitchFamily="34" charset="0"/>
                <a:cs typeface="Arial" panose="020B0604020202020204" pitchFamily="34" charset="0"/>
              </a:rPr>
              <a:t>KE</a:t>
            </a:r>
            <a:r>
              <a:rPr lang="en-US" sz="2000" dirty="0" smtClean="0">
                <a:latin typeface="Arial" panose="020B0604020202020204" pitchFamily="34" charset="0"/>
                <a:cs typeface="Arial" panose="020B0604020202020204" pitchFamily="34" charset="0"/>
              </a:rPr>
              <a:t>.</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a:t>
            </a:r>
            <a:r>
              <a:rPr lang="sq-AL" sz="2000" dirty="0" err="1" smtClean="0">
                <a:latin typeface="Arial" panose="020B0604020202020204" pitchFamily="34" charset="0"/>
                <a:cs typeface="Arial" panose="020B0604020202020204" pitchFamily="34" charset="0"/>
              </a:rPr>
              <a:t>randaj</a:t>
            </a:r>
            <a:r>
              <a:rPr lang="sq-AL" sz="2000" dirty="0" smtClean="0">
                <a:latin typeface="Arial" panose="020B0604020202020204" pitchFamily="34" charset="0"/>
                <a:cs typeface="Arial" panose="020B0604020202020204" pitchFamily="34" charset="0"/>
              </a:rPr>
              <a:t> </a:t>
            </a:r>
            <a:r>
              <a:rPr lang="sq-AL" sz="2000" dirty="0">
                <a:latin typeface="Arial" panose="020B0604020202020204" pitchFamily="34" charset="0"/>
                <a:cs typeface="Arial" panose="020B0604020202020204" pitchFamily="34" charset="0"/>
              </a:rPr>
              <a:t>është dashur që </a:t>
            </a:r>
            <a:r>
              <a:rPr lang="sq-AL" sz="2000" b="1" dirty="0">
                <a:latin typeface="Arial" panose="020B0604020202020204" pitchFamily="34" charset="0"/>
                <a:cs typeface="Arial" panose="020B0604020202020204" pitchFamily="34" charset="0"/>
              </a:rPr>
              <a:t>shumë shpejt të ndryshohet</a:t>
            </a:r>
            <a:r>
              <a:rPr lang="sq-AL"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715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sq-AL" sz="2000" b="1" dirty="0" smtClean="0">
                <a:solidFill>
                  <a:srgbClr val="FF0000"/>
                </a:solidFill>
                <a:latin typeface="Arial" panose="020B0604020202020204" pitchFamily="34" charset="0"/>
                <a:cs typeface="Arial" panose="020B0604020202020204" pitchFamily="34" charset="0"/>
              </a:rPr>
              <a:t>Neni 89</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Emërimi </a:t>
            </a:r>
            <a:r>
              <a:rPr lang="sq-AL" sz="2000" b="1" dirty="0">
                <a:solidFill>
                  <a:srgbClr val="FF0000"/>
                </a:solidFill>
                <a:latin typeface="Arial" panose="020B0604020202020204" pitchFamily="34" charset="0"/>
                <a:cs typeface="Arial" panose="020B0604020202020204" pitchFamily="34" charset="0"/>
              </a:rPr>
              <a:t>i Anëtarëve</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838200"/>
            <a:ext cx="8686800" cy="46474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r>
              <a:rPr lang="sq-AL" sz="2000" dirty="0" smtClean="0"/>
              <a:t>Me </a:t>
            </a:r>
            <a:r>
              <a:rPr lang="sq-AL" sz="2000" dirty="0"/>
              <a:t>amendamentimin e paragrafit 1 te këtij neni anëtaret e bordit te KRPP-se nuk mund te riemërohen si dhe ne mënyre qe te mos ndërpritet funksionimi i KRPP-se anëtaret e bordit, pas skadimit te emërimit prej 5 vitesh, vazhdojnë mandatin deri sa te zgjedhën anëtaret e rije.</a:t>
            </a:r>
            <a:endParaRPr lang="en-US" sz="2000" dirty="0"/>
          </a:p>
          <a:p>
            <a:pPr marL="457200" indent="-457200">
              <a:buFont typeface="Arial" pitchFamily="34" charset="0"/>
              <a:buChar char="•"/>
            </a:pPr>
            <a:endParaRPr lang="en-US" sz="2000" dirty="0"/>
          </a:p>
          <a:p>
            <a:pPr marL="457200" indent="-457200">
              <a:buFont typeface="Arial" pitchFamily="34" charset="0"/>
              <a:buChar char="•"/>
            </a:pPr>
            <a:r>
              <a:rPr lang="sq-AL" sz="2000" dirty="0"/>
              <a:t>Me </a:t>
            </a:r>
            <a:r>
              <a:rPr lang="sq-AL" sz="2000" dirty="0" err="1"/>
              <a:t>amendamentimin</a:t>
            </a:r>
            <a:r>
              <a:rPr lang="sq-AL" sz="2000" dirty="0"/>
              <a:t> e paragrafit 4 te këtij neni anëtaret e bordit te KRPP-se duhet te të përmbushin kushtet si në vijim</a:t>
            </a:r>
            <a:r>
              <a:rPr lang="sq-AL" sz="2000" dirty="0" smtClean="0"/>
              <a:t>:</a:t>
            </a:r>
            <a:endParaRPr lang="en-US" sz="2000" dirty="0" smtClean="0"/>
          </a:p>
          <a:p>
            <a:pPr marL="457200" indent="-457200">
              <a:buFont typeface="Arial" pitchFamily="34" charset="0"/>
              <a:buChar char="•"/>
            </a:pPr>
            <a:endParaRPr lang="en-US" sz="2000" dirty="0"/>
          </a:p>
          <a:p>
            <a:pPr marL="342900" indent="-342900">
              <a:buFont typeface="Wingdings" panose="05000000000000000000" pitchFamily="2" charset="2"/>
              <a:buChar char="§"/>
            </a:pPr>
            <a:r>
              <a:rPr lang="sq-AL" sz="2000" dirty="0" smtClean="0"/>
              <a:t> </a:t>
            </a:r>
            <a:r>
              <a:rPr lang="sq-AL" sz="2000" dirty="0"/>
              <a:t>të ketë diplomë </a:t>
            </a:r>
            <a:r>
              <a:rPr lang="sq-AL" sz="2000" dirty="0" smtClean="0"/>
              <a:t>universitare</a:t>
            </a:r>
            <a:r>
              <a:rPr lang="en-US" sz="2000" dirty="0" smtClean="0"/>
              <a:t>.</a:t>
            </a:r>
            <a:endParaRPr lang="en-US" sz="2000" dirty="0"/>
          </a:p>
          <a:p>
            <a:pPr marL="342900" indent="-342900">
              <a:buFont typeface="Wingdings" panose="05000000000000000000" pitchFamily="2" charset="2"/>
              <a:buChar char="§"/>
            </a:pPr>
            <a:r>
              <a:rPr lang="sq-AL" sz="2000" dirty="0" smtClean="0"/>
              <a:t> </a:t>
            </a:r>
            <a:r>
              <a:rPr lang="sq-AL" sz="2000" dirty="0"/>
              <a:t>së paku pesë (5)vjet përvojë në fushën e financave publike dhe në fushën e prokurimit.</a:t>
            </a:r>
            <a:endParaRPr lang="en-US" sz="2000" dirty="0"/>
          </a:p>
          <a:p>
            <a:endParaRPr lang="en-US" sz="2000" dirty="0"/>
          </a:p>
          <a:p>
            <a:pPr marL="342900" lvl="0" indent="-342900"/>
            <a:endParaRPr lang="en-GB"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0"/>
            <a:ext cx="8839200" cy="6096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sq-AL" sz="2000" b="1" dirty="0" smtClean="0">
                <a:solidFill>
                  <a:srgbClr val="FF0000"/>
                </a:solidFill>
                <a:latin typeface="Arial" panose="020B0604020202020204" pitchFamily="34" charset="0"/>
                <a:cs typeface="Arial" panose="020B0604020202020204" pitchFamily="34" charset="0"/>
              </a:rPr>
              <a:t>Neni 93</a:t>
            </a:r>
            <a:r>
              <a:rPr lang="en-US" sz="2000" b="1" dirty="0" smtClean="0">
                <a:solidFill>
                  <a:srgbClr val="FF0000"/>
                </a:solidFill>
                <a:latin typeface="Arial" panose="020B0604020202020204" pitchFamily="34" charset="0"/>
                <a:cs typeface="Arial" panose="020B0604020202020204" pitchFamily="34" charset="0"/>
              </a:rPr>
              <a:t> - </a:t>
            </a:r>
            <a:r>
              <a:rPr lang="sq-AL" sz="2000" b="1" dirty="0" smtClean="0">
                <a:solidFill>
                  <a:srgbClr val="FF0000"/>
                </a:solidFill>
                <a:latin typeface="Arial" panose="020B0604020202020204" pitchFamily="34" charset="0"/>
                <a:cs typeface="Arial" panose="020B0604020202020204" pitchFamily="34" charset="0"/>
              </a:rPr>
              <a:t>Pezullimi </a:t>
            </a:r>
            <a:r>
              <a:rPr lang="sq-AL" sz="2000" b="1" dirty="0">
                <a:solidFill>
                  <a:srgbClr val="FF0000"/>
                </a:solidFill>
                <a:latin typeface="Arial" panose="020B0604020202020204" pitchFamily="34" charset="0"/>
                <a:cs typeface="Arial" panose="020B0604020202020204" pitchFamily="34" charset="0"/>
              </a:rPr>
              <a:t>dhe suspendimi i anëtarëve të KRPP-së </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838200"/>
            <a:ext cx="8229600" cy="49859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endParaRPr lang="en-US" sz="2000" b="1" dirty="0" smtClean="0"/>
          </a:p>
          <a:p>
            <a:endParaRPr lang="en-US" sz="2000" b="1" dirty="0"/>
          </a:p>
          <a:p>
            <a:pPr marL="457200" indent="-457200">
              <a:buFont typeface="Arial" pitchFamily="34" charset="0"/>
              <a:buChar char="•"/>
            </a:pPr>
            <a:r>
              <a:rPr lang="sq-AL" sz="2000" b="1" dirty="0"/>
              <a:t>Me LPP bazik nëse </a:t>
            </a:r>
            <a:r>
              <a:rPr lang="sq-AL" sz="2000" dirty="0"/>
              <a:t>Qeveria apo Kuvendi, kane konsideruar  se ka arsye për largimin e një anëtari të KRPP, ata kane mundur të paraqesin çështjen për vendim </a:t>
            </a:r>
            <a:r>
              <a:rPr lang="sq-AL" sz="2000" b="1" dirty="0"/>
              <a:t>në gjykatën </a:t>
            </a:r>
            <a:r>
              <a:rPr lang="sq-AL" sz="2000" b="1" dirty="0" smtClean="0"/>
              <a:t>kompetente</a:t>
            </a:r>
            <a:r>
              <a:rPr lang="en-US" sz="2000" b="1" dirty="0" smtClean="0"/>
              <a:t>.</a:t>
            </a:r>
            <a:endParaRPr lang="en-US" sz="2000" dirty="0"/>
          </a:p>
          <a:p>
            <a:pPr marL="457200" indent="-457200"/>
            <a:r>
              <a:rPr lang="sq-AL" sz="2000" dirty="0"/>
              <a:t> </a:t>
            </a:r>
            <a:endParaRPr lang="en-US" sz="2000" dirty="0"/>
          </a:p>
          <a:p>
            <a:pPr marL="457200" indent="-457200">
              <a:buFont typeface="Arial" pitchFamily="34" charset="0"/>
              <a:buChar char="•"/>
            </a:pPr>
            <a:r>
              <a:rPr lang="sq-AL" sz="2000" dirty="0"/>
              <a:t>Me </a:t>
            </a:r>
            <a:r>
              <a:rPr lang="en-US" sz="2000" dirty="0" err="1" smtClean="0"/>
              <a:t>ndryshimin</a:t>
            </a:r>
            <a:r>
              <a:rPr lang="en-US" sz="2000" dirty="0" smtClean="0"/>
              <a:t> </a:t>
            </a:r>
            <a:r>
              <a:rPr lang="sq-AL" sz="2000" dirty="0" smtClean="0"/>
              <a:t>e </a:t>
            </a:r>
            <a:r>
              <a:rPr lang="sq-AL" sz="2000" dirty="0"/>
              <a:t>këtij neni një anëtar i bordit te KRPP-se suspendohet apo largohet  nëse i nënshtrohen një procedure gjyqësore në të cilën akuzohen për vepër penale apo nëse ka kryer ndonjë vepër që bie ndesh me etikën profesionale dhe profesionalizimin</a:t>
            </a:r>
            <a:r>
              <a:rPr lang="sq-AL" sz="2000" b="1" dirty="0"/>
              <a:t>.</a:t>
            </a:r>
            <a:endParaRPr lang="en-US" sz="2000" b="1" dirty="0"/>
          </a:p>
          <a:p>
            <a:pPr marL="457200" indent="-457200"/>
            <a:endParaRPr lang="en-US" sz="2000" dirty="0"/>
          </a:p>
          <a:p>
            <a:pPr marL="457200" indent="-457200">
              <a:buFont typeface="Arial" pitchFamily="34" charset="0"/>
              <a:buChar char="•"/>
            </a:pPr>
            <a:r>
              <a:rPr lang="sq-AL" sz="2000" dirty="0"/>
              <a:t>Mënyra e largimit apo suspendimit është e njëjte me atë te emërimit d.m.th Qeveria i propozon për largim ndërsa Parlamenti  aprovon kërkesën e Qeverise.  </a:t>
            </a:r>
            <a:endParaRPr lang="en-US" sz="2000" dirty="0"/>
          </a:p>
          <a:p>
            <a:pPr marL="342900" lvl="0" indent="-3429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304800" y="304800"/>
            <a:ext cx="88392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nchorCtr="0">
            <a:normAutofit fontScale="90000"/>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en-GB" sz="2000" b="1" dirty="0">
                <a:solidFill>
                  <a:srgbClr val="FF0000"/>
                </a:solidFill>
                <a:latin typeface="Arial" panose="020B0604020202020204" pitchFamily="34" charset="0"/>
                <a:cs typeface="Arial" panose="020B0604020202020204" pitchFamily="34" charset="0"/>
              </a:rPr>
              <a:t/>
            </a:r>
            <a:br>
              <a:rPr lang="en-GB" sz="2000" b="1" dirty="0">
                <a:solidFill>
                  <a:srgbClr val="FF0000"/>
                </a:solidFill>
                <a:latin typeface="Arial" panose="020B0604020202020204" pitchFamily="34" charset="0"/>
                <a:cs typeface="Arial" panose="020B0604020202020204" pitchFamily="34" charset="0"/>
              </a:rPr>
            </a:br>
            <a:r>
              <a:rPr lang="sq-AL"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sq-AL" sz="2000" b="1" dirty="0">
                <a:solidFill>
                  <a:srgbClr val="FF0000"/>
                </a:solidFill>
                <a:latin typeface="Arial" panose="020B0604020202020204" pitchFamily="34" charset="0"/>
                <a:cs typeface="Arial" panose="020B0604020202020204" pitchFamily="34" charset="0"/>
              </a:rPr>
              <a:t> Neni 132 </a:t>
            </a:r>
            <a:r>
              <a:rPr lang="en-US" sz="2000" b="1" dirty="0" smtClean="0">
                <a:solidFill>
                  <a:srgbClr val="FF0000"/>
                </a:solidFill>
                <a:latin typeface="Arial" panose="020B0604020202020204" pitchFamily="34" charset="0"/>
                <a:cs typeface="Arial" panose="020B0604020202020204" pitchFamily="34" charset="0"/>
              </a:rPr>
              <a:t>- </a:t>
            </a:r>
            <a:r>
              <a:rPr lang="sq-AL" sz="2000" b="1" dirty="0" smtClean="0">
                <a:solidFill>
                  <a:srgbClr val="FF0000"/>
                </a:solidFill>
                <a:latin typeface="Arial" panose="020B0604020202020204" pitchFamily="34" charset="0"/>
                <a:cs typeface="Arial" panose="020B0604020202020204" pitchFamily="34" charset="0"/>
              </a:rPr>
              <a:t>Prokurimet </a:t>
            </a:r>
            <a:r>
              <a:rPr lang="sq-AL" sz="2000" b="1" dirty="0">
                <a:solidFill>
                  <a:srgbClr val="FF0000"/>
                </a:solidFill>
                <a:latin typeface="Arial" panose="020B0604020202020204" pitchFamily="34" charset="0"/>
                <a:cs typeface="Arial" panose="020B0604020202020204" pitchFamily="34" charset="0"/>
              </a:rPr>
              <a:t>e Mbyllura në Kundërshtim me Këtë Ligj</a:t>
            </a: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
            </a:r>
            <a:br>
              <a:rPr lang="en-US" sz="2000" dirty="0">
                <a:solidFill>
                  <a:srgbClr val="FF0000"/>
                </a:solidFill>
                <a:latin typeface="Arial" panose="020B0604020202020204" pitchFamily="34" charset="0"/>
                <a:cs typeface="Arial" panose="020B0604020202020204" pitchFamily="34" charset="0"/>
              </a:rPr>
            </a:br>
            <a:r>
              <a:rPr lang="sq-AL" sz="2000" dirty="0">
                <a:solidFill>
                  <a:srgbClr val="FF0000"/>
                </a:solidFill>
                <a:latin typeface="Arial" panose="020B0604020202020204" pitchFamily="34" charset="0"/>
                <a:cs typeface="Arial" panose="020B0604020202020204" pitchFamily="34" charset="0"/>
              </a:rPr>
              <a:t/>
            </a:r>
            <a:br>
              <a:rPr lang="sq-AL" sz="2000" dirty="0">
                <a:solidFill>
                  <a:srgbClr val="FF0000"/>
                </a:solidFill>
                <a:latin typeface="Arial" panose="020B0604020202020204" pitchFamily="34" charset="0"/>
                <a:cs typeface="Arial" panose="020B0604020202020204" pitchFamily="34" charset="0"/>
              </a:rPr>
            </a:br>
            <a:r>
              <a:rPr lang="en-US" sz="2000" b="1" dirty="0">
                <a:solidFill>
                  <a:srgbClr val="FF0000"/>
                </a:solidFill>
                <a:latin typeface="Arial" panose="020B0604020202020204" pitchFamily="34" charset="0"/>
                <a:cs typeface="Arial" panose="020B0604020202020204" pitchFamily="34" charset="0"/>
              </a:rPr>
              <a:t/>
            </a:r>
            <a:br>
              <a:rPr lang="en-US" sz="2000" b="1" dirty="0">
                <a:solidFill>
                  <a:srgbClr val="FF0000"/>
                </a:solidFill>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US" altLang="el-GR" sz="2000" b="1" dirty="0">
                <a:latin typeface="Arial" panose="020B0604020202020204" pitchFamily="34" charset="0"/>
                <a:cs typeface="Arial" panose="020B0604020202020204" pitchFamily="34" charset="0"/>
              </a:rPr>
              <a:t/>
            </a:r>
            <a:br>
              <a:rPr lang="en-US" altLang="el-GR" sz="2000" b="1" dirty="0">
                <a:latin typeface="Arial" panose="020B0604020202020204" pitchFamily="34" charset="0"/>
                <a:cs typeface="Arial" panose="020B0604020202020204" pitchFamily="34" charset="0"/>
              </a:rPr>
            </a:br>
            <a:endParaRPr lang="el-GR" altLang="el-GR" sz="2000" b="1" dirty="0">
              <a:latin typeface="Arial" panose="020B0604020202020204" pitchFamily="34" charset="0"/>
              <a:cs typeface="Arial" panose="020B0604020202020204" pitchFamily="34" charset="0"/>
            </a:endParaRPr>
          </a:p>
        </p:txBody>
      </p:sp>
      <p:sp>
        <p:nvSpPr>
          <p:cNvPr id="16" name="Text Box 23"/>
          <p:cNvSpPr txBox="1">
            <a:spLocks noChangeArrowheads="1"/>
          </p:cNvSpPr>
          <p:nvPr/>
        </p:nvSpPr>
        <p:spPr bwMode="auto">
          <a:xfrm>
            <a:off x="228600" y="1143000"/>
            <a:ext cx="8686800" cy="532453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buFont typeface="Arial" pitchFamily="34" charset="0"/>
              <a:buChar char="•"/>
            </a:pPr>
            <a:r>
              <a:rPr lang="sq-AL" sz="2000" dirty="0"/>
              <a:t>Fshihet nen-paragrafi 1.3 -1.7 sepse kontratat e nënshkruar mund te shpallen jo-efektive vetëm sipas 2 nen-paragrafëve te pare. </a:t>
            </a:r>
            <a:endParaRPr lang="en-US" sz="2000" dirty="0" smtClean="0"/>
          </a:p>
          <a:p>
            <a:pPr marL="457200" indent="-457200">
              <a:buFont typeface="Arial" pitchFamily="34" charset="0"/>
              <a:buChar char="•"/>
            </a:pPr>
            <a:endParaRPr lang="en-US" sz="2000" dirty="0"/>
          </a:p>
          <a:p>
            <a:pPr marL="457200" indent="-457200">
              <a:buFont typeface="Arial" pitchFamily="34" charset="0"/>
              <a:buChar char="•"/>
            </a:pPr>
            <a:r>
              <a:rPr lang="sq-AL" sz="2000" b="1" dirty="0"/>
              <a:t>Pra një kontrate e nënshkruar mund te shpallet jo-efektive nëse:</a:t>
            </a:r>
            <a:endParaRPr lang="en-US" sz="2000" dirty="0"/>
          </a:p>
          <a:p>
            <a:pPr marL="457200" indent="-457200"/>
            <a:r>
              <a:rPr lang="sq-AL" sz="2000" b="1" dirty="0"/>
              <a:t> </a:t>
            </a:r>
            <a:endParaRPr lang="en-US" sz="2000" dirty="0"/>
          </a:p>
          <a:p>
            <a:pPr marL="457200" indent="-457200"/>
            <a:r>
              <a:rPr lang="en-US" sz="2000" dirty="0"/>
              <a:t>	</a:t>
            </a:r>
            <a:r>
              <a:rPr lang="sq-AL" sz="2000" dirty="0"/>
              <a:t>1. </a:t>
            </a:r>
            <a:r>
              <a:rPr lang="sq-AL" sz="2000" b="1" dirty="0"/>
              <a:t>është dhënë pa publikimin e mëhershëm </a:t>
            </a:r>
            <a:r>
              <a:rPr lang="sq-AL" sz="2000" dirty="0"/>
              <a:t>të njoftimit kur ishte kërkuar nga ky ligj; </a:t>
            </a:r>
            <a:endParaRPr lang="en-US" sz="2000" dirty="0"/>
          </a:p>
          <a:p>
            <a:pPr marL="457200" indent="-457200"/>
            <a:r>
              <a:rPr lang="en-US" sz="2000" dirty="0"/>
              <a:t>	</a:t>
            </a:r>
            <a:r>
              <a:rPr lang="sq-AL" sz="2000" dirty="0"/>
              <a:t>2. ishte përfunduar gjatë periudhës së pritjes sipas neni 26 të këtij ligji apo gjatë periudhës së vënies së </a:t>
            </a:r>
            <a:r>
              <a:rPr lang="sq-AL" sz="2000" b="1" dirty="0"/>
              <a:t>ndonjë mase të përkohshme të urdhëruar nga OSHP ose një gjykatë </a:t>
            </a:r>
            <a:r>
              <a:rPr lang="sq-AL" sz="2000" dirty="0"/>
              <a:t>që ndalon përmbylljen e kontratës;</a:t>
            </a:r>
            <a:endParaRPr lang="en-US" sz="2000" dirty="0"/>
          </a:p>
          <a:p>
            <a:pPr marL="457200" indent="-457200">
              <a:buFont typeface="Arial" pitchFamily="34" charset="0"/>
              <a:buChar char="•"/>
            </a:pPr>
            <a:endParaRPr lang="en-US" sz="2000" b="1" dirty="0" smtClean="0">
              <a:solidFill>
                <a:srgbClr val="FF0000"/>
              </a:solidFill>
              <a:latin typeface="Arial" panose="020B0604020202020204" pitchFamily="34" charset="0"/>
              <a:cs typeface="Arial" panose="020B0604020202020204" pitchFamily="34" charset="0"/>
            </a:endParaRPr>
          </a:p>
          <a:p>
            <a:pPr marL="457200" indent="-457200">
              <a:buFont typeface="Arial" pitchFamily="34" charset="0"/>
              <a:buChar char="•"/>
            </a:pPr>
            <a:r>
              <a:rPr lang="sq-AL" sz="2000" b="1" dirty="0" smtClean="0">
                <a:latin typeface="Arial" panose="020B0604020202020204" pitchFamily="34" charset="0"/>
                <a:cs typeface="Arial" panose="020B0604020202020204" pitchFamily="34" charset="0"/>
              </a:rPr>
              <a:t>Neni </a:t>
            </a:r>
            <a:r>
              <a:rPr lang="sq-AL" sz="2000" b="1" dirty="0">
                <a:latin typeface="Arial" panose="020B0604020202020204" pitchFamily="34" charset="0"/>
                <a:cs typeface="Arial" panose="020B0604020202020204" pitchFamily="34" charset="0"/>
              </a:rPr>
              <a:t>129</a:t>
            </a:r>
            <a:r>
              <a:rPr lang="en-US" sz="2000" b="1" dirty="0">
                <a:latin typeface="Arial" panose="020B0604020202020204" pitchFamily="34" charset="0"/>
                <a:cs typeface="Arial" panose="020B0604020202020204" pitchFamily="34" charset="0"/>
              </a:rPr>
              <a:t> - </a:t>
            </a:r>
            <a:r>
              <a:rPr lang="sq-AL" sz="2000" b="1" dirty="0">
                <a:latin typeface="Arial" panose="020B0604020202020204" pitchFamily="34" charset="0"/>
                <a:cs typeface="Arial" panose="020B0604020202020204" pitchFamily="34" charset="0"/>
              </a:rPr>
              <a:t>Prokurimi Elektronik</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sq-AL" sz="2000" dirty="0"/>
              <a:t>Me LPP bazik </a:t>
            </a:r>
            <a:r>
              <a:rPr lang="sq-AL" sz="2000" b="1" dirty="0"/>
              <a:t>Qeveria ishte  e autorizuar</a:t>
            </a:r>
            <a:r>
              <a:rPr lang="sq-AL" sz="2000" dirty="0"/>
              <a:t> të nxjerrë rregulla në lidhje me përdorimin e </a:t>
            </a:r>
            <a:r>
              <a:rPr lang="sq-AL" sz="2000" b="1" dirty="0"/>
              <a:t>metodave të prokurimit elektronik</a:t>
            </a:r>
            <a:r>
              <a:rPr lang="sq-AL" sz="2000" dirty="0"/>
              <a:t> nga autoritetet kontraktuese. Me amendamenti kjo kompetence ka kaluar tek </a:t>
            </a:r>
            <a:r>
              <a:rPr lang="sq-AL" sz="2000" b="1" dirty="0"/>
              <a:t>KRPP</a:t>
            </a:r>
            <a:r>
              <a:rPr lang="sq-AL" sz="2000" b="1" dirty="0" smtClean="0"/>
              <a:t>.</a:t>
            </a:r>
            <a:endParaRPr lang="en-US" dirty="0"/>
          </a:p>
        </p:txBody>
      </p:sp>
    </p:spTree>
    <p:extLst>
      <p:ext uri="{BB962C8B-B14F-4D97-AF65-F5344CB8AC3E}">
        <p14:creationId xmlns:p14="http://schemas.microsoft.com/office/powerpoint/2010/main" val="252061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925242" y="76201"/>
            <a:ext cx="5779294" cy="533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90000"/>
          </a:bodyPr>
          <a:lstStyle/>
          <a:p>
            <a:r>
              <a:rPr lang="sq-AL" sz="2000" b="1" dirty="0">
                <a:solidFill>
                  <a:srgbClr val="FF0000"/>
                </a:solidFill>
                <a:latin typeface="Arial" panose="020B0604020202020204" pitchFamily="34" charset="0"/>
                <a:cs typeface="Arial" panose="020B0604020202020204" pitchFamily="34" charset="0"/>
              </a:rPr>
              <a:t>Historia e sistemit Kombëtar te Prokurimit</a:t>
            </a:r>
            <a:r>
              <a:rPr lang="en-US" sz="2000" b="1" dirty="0">
                <a:solidFill>
                  <a:srgbClr val="FF0000"/>
                </a:solidFill>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(8)</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381000" y="762000"/>
            <a:ext cx="830580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1">
              <a:buNone/>
            </a:pPr>
            <a:r>
              <a:rPr lang="sq-AL" sz="2000" b="1" dirty="0">
                <a:solidFill>
                  <a:srgbClr val="FF0000"/>
                </a:solidFill>
                <a:latin typeface="Arial" panose="020B0604020202020204" pitchFamily="34" charset="0"/>
                <a:cs typeface="Arial" panose="020B0604020202020204" pitchFamily="34" charset="0"/>
              </a:rPr>
              <a:t>Ligji i Prokurimit Publik Nr . 04/L-042  </a:t>
            </a:r>
          </a:p>
          <a:p>
            <a:r>
              <a:rPr lang="sq-AL" sz="2000" dirty="0">
                <a:latin typeface="Arial" panose="020B0604020202020204" pitchFamily="34" charset="0"/>
                <a:cs typeface="Arial" panose="020B0604020202020204" pitchFamily="34" charset="0"/>
              </a:rPr>
              <a:t>miratuar nga Kuvendi i Republikës se Kosovës me </a:t>
            </a:r>
            <a:r>
              <a:rPr lang="sq-AL" sz="2000" b="1" dirty="0">
                <a:latin typeface="Arial" panose="020B0604020202020204" pitchFamily="34" charset="0"/>
                <a:cs typeface="Arial" panose="020B0604020202020204" pitchFamily="34" charset="0"/>
              </a:rPr>
              <a:t>29 gusht 2011</a:t>
            </a:r>
          </a:p>
          <a:p>
            <a:r>
              <a:rPr lang="sq-AL" sz="2000" b="1" dirty="0" smtClean="0">
                <a:latin typeface="Arial" panose="020B0604020202020204" pitchFamily="34" charset="0"/>
                <a:cs typeface="Arial" panose="020B0604020202020204" pitchFamily="34" charset="0"/>
              </a:rPr>
              <a:t>5 </a:t>
            </a:r>
            <a:r>
              <a:rPr lang="sq-AL" sz="2000" b="1" dirty="0">
                <a:latin typeface="Arial" panose="020B0604020202020204" pitchFamily="34" charset="0"/>
                <a:cs typeface="Arial" panose="020B0604020202020204" pitchFamily="34" charset="0"/>
              </a:rPr>
              <a:t>tetor 2011,</a:t>
            </a:r>
            <a:r>
              <a:rPr lang="sq-AL" sz="2000" dirty="0">
                <a:latin typeface="Arial" panose="020B0604020202020204" pitchFamily="34" charset="0"/>
                <a:cs typeface="Arial" panose="020B0604020202020204" pitchFamily="34" charset="0"/>
              </a:rPr>
              <a:t> ky ligj ka hyre ne fuqi</a:t>
            </a:r>
          </a:p>
          <a:p>
            <a:endParaRPr lang="en-GB"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Me këtë Ligj mbeten tri institucione qendrore te prokurimit ne Kosove</a:t>
            </a:r>
            <a:r>
              <a:rPr lang="sq-AL"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lvl="0">
              <a:buFont typeface="Wingdings" pitchFamily="2" charset="2"/>
              <a:buChar char="Ø"/>
            </a:pPr>
            <a:endParaRPr lang="en-US" sz="2000" b="1" dirty="0">
              <a:latin typeface="Arial" panose="020B0604020202020204" pitchFamily="34" charset="0"/>
              <a:cs typeface="Arial" panose="020B0604020202020204" pitchFamily="34" charset="0"/>
            </a:endParaRPr>
          </a:p>
          <a:p>
            <a:pPr lvl="0">
              <a:buFont typeface="Wingdings" pitchFamily="2" charset="2"/>
              <a:buChar char="Ø"/>
            </a:pPr>
            <a:r>
              <a:rPr lang="sq-AL" sz="2000" b="1" dirty="0" smtClean="0">
                <a:latin typeface="Arial" panose="020B0604020202020204" pitchFamily="34" charset="0"/>
                <a:cs typeface="Arial" panose="020B0604020202020204" pitchFamily="34" charset="0"/>
              </a:rPr>
              <a:t>Komisioni </a:t>
            </a:r>
            <a:r>
              <a:rPr lang="sq-AL" sz="2000" b="1" dirty="0">
                <a:latin typeface="Arial" panose="020B0604020202020204" pitchFamily="34" charset="0"/>
                <a:cs typeface="Arial" panose="020B0604020202020204" pitchFamily="34" charset="0"/>
              </a:rPr>
              <a:t>Rregulativ i Prokurimit Publik ( KRPP) (nenet 86-93</a:t>
            </a:r>
            <a:r>
              <a:rPr lang="sq-AL" sz="2000" b="1" dirty="0" smtClean="0">
                <a:latin typeface="Arial" panose="020B0604020202020204" pitchFamily="34" charset="0"/>
                <a:cs typeface="Arial" panose="020B0604020202020204" pitchFamily="34" charset="0"/>
              </a:rPr>
              <a:t>)</a:t>
            </a:r>
            <a:endParaRPr lang="en-US" sz="2000" b="1" dirty="0" smtClean="0">
              <a:latin typeface="Arial" panose="020B0604020202020204" pitchFamily="34" charset="0"/>
              <a:cs typeface="Arial" panose="020B0604020202020204" pitchFamily="34" charset="0"/>
            </a:endParaRPr>
          </a:p>
          <a:p>
            <a:pPr lvl="0">
              <a:buFont typeface="Wingdings" pitchFamily="2" charset="2"/>
              <a:buChar char="Ø"/>
            </a:pPr>
            <a:endParaRPr lang="en-US" sz="2000" b="1" dirty="0">
              <a:latin typeface="Arial" panose="020B0604020202020204" pitchFamily="34" charset="0"/>
              <a:cs typeface="Arial" panose="020B0604020202020204" pitchFamily="34" charset="0"/>
            </a:endParaRPr>
          </a:p>
          <a:p>
            <a:pPr lvl="0">
              <a:buFont typeface="Wingdings" pitchFamily="2" charset="2"/>
              <a:buChar char="Ø"/>
            </a:pPr>
            <a:r>
              <a:rPr lang="sq-AL" sz="2000" b="1" dirty="0">
                <a:latin typeface="Arial" panose="020B0604020202020204" pitchFamily="34" charset="0"/>
                <a:cs typeface="Arial" panose="020B0604020202020204" pitchFamily="34" charset="0"/>
              </a:rPr>
              <a:t>Agjencia e Qendrore e Prokurimit  (AQP) ( nenet 94-97) dhe </a:t>
            </a:r>
            <a:endParaRPr lang="en-US" sz="2000" b="1" dirty="0" smtClean="0">
              <a:latin typeface="Arial" panose="020B0604020202020204" pitchFamily="34" charset="0"/>
              <a:cs typeface="Arial" panose="020B0604020202020204" pitchFamily="34" charset="0"/>
            </a:endParaRPr>
          </a:p>
          <a:p>
            <a:pPr lvl="0">
              <a:buFont typeface="Wingdings" pitchFamily="2" charset="2"/>
              <a:buChar char="Ø"/>
            </a:pPr>
            <a:endParaRPr lang="en-US" sz="2000" b="1" dirty="0">
              <a:latin typeface="Arial" panose="020B0604020202020204" pitchFamily="34" charset="0"/>
              <a:cs typeface="Arial" panose="020B0604020202020204" pitchFamily="34" charset="0"/>
            </a:endParaRPr>
          </a:p>
          <a:p>
            <a:pPr lvl="0">
              <a:buFont typeface="Wingdings" pitchFamily="2" charset="2"/>
              <a:buChar char="Ø"/>
            </a:pPr>
            <a:r>
              <a:rPr lang="sq-AL" sz="2000" b="1" dirty="0">
                <a:latin typeface="Arial" panose="020B0604020202020204" pitchFamily="34" charset="0"/>
                <a:cs typeface="Arial" panose="020B0604020202020204" pitchFamily="34" charset="0"/>
              </a:rPr>
              <a:t>Organi Shqyrtues i Prokurimeve (OSHP) (nenet 98-102</a:t>
            </a:r>
            <a:r>
              <a:rPr lang="sq-AL" sz="2000" b="1" dirty="0" smtClean="0">
                <a:latin typeface="Arial" panose="020B0604020202020204" pitchFamily="34" charset="0"/>
                <a:cs typeface="Arial" panose="020B0604020202020204" pitchFamily="34" charset="0"/>
              </a:rPr>
              <a:t>)</a:t>
            </a:r>
            <a:endParaRPr lang="en-US" sz="2000" b="1" dirty="0" smtClean="0">
              <a:latin typeface="Arial" panose="020B0604020202020204" pitchFamily="34" charset="0"/>
              <a:cs typeface="Arial" panose="020B0604020202020204" pitchFamily="34" charset="0"/>
            </a:endParaRPr>
          </a:p>
          <a:p>
            <a:pPr lvl="0">
              <a:buFont typeface="Wingdings" pitchFamily="2" charset="2"/>
              <a:buChar char="Ø"/>
            </a:pPr>
            <a:endParaRPr lang="en-US" sz="2000" b="1" dirty="0">
              <a:latin typeface="Arial" panose="020B0604020202020204" pitchFamily="34" charset="0"/>
              <a:cs typeface="Arial" panose="020B0604020202020204" pitchFamily="34" charset="0"/>
            </a:endParaRPr>
          </a:p>
          <a:p>
            <a:pPr lvl="0">
              <a:buFont typeface="Wingdings" pitchFamily="2" charset="2"/>
              <a:buChar char="Ø"/>
            </a:pPr>
            <a:endParaRPr lang="en-US" sz="2000" b="1" dirty="0" smtClean="0">
              <a:latin typeface="Arial" panose="020B0604020202020204" pitchFamily="34" charset="0"/>
              <a:cs typeface="Arial" panose="020B0604020202020204" pitchFamily="34" charset="0"/>
            </a:endParaRPr>
          </a:p>
          <a:p>
            <a:pPr marL="0" lvl="0" indent="0">
              <a:buNone/>
            </a:pPr>
            <a:endParaRPr lang="en-US" sz="2000" b="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912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838200" y="76201"/>
            <a:ext cx="7315200"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lvl="0"/>
            <a:r>
              <a:rPr lang="sq-AL" sz="2000" b="1" dirty="0">
                <a:solidFill>
                  <a:srgbClr val="FF0000"/>
                </a:solidFill>
                <a:latin typeface="Arial" panose="020B0604020202020204" pitchFamily="34" charset="0"/>
                <a:cs typeface="Arial" panose="020B0604020202020204" pitchFamily="34" charset="0"/>
              </a:rPr>
              <a:t>Legjislacioni nacional (i Kosovës) për Prokurimin Publik</a:t>
            </a:r>
            <a:endParaRPr lang="en-US" sz="2000" b="1" dirty="0">
              <a:solidFill>
                <a:srgbClr val="FF0000"/>
              </a:solidFill>
              <a:latin typeface="Arial" panose="020B0604020202020204" pitchFamily="34" charset="0"/>
              <a:cs typeface="Arial" panose="020B0604020202020204" pitchFamily="34" charset="0"/>
            </a:endParaRPr>
          </a:p>
        </p:txBody>
      </p:sp>
      <p:sp>
        <p:nvSpPr>
          <p:cNvPr id="28675" name="Symbol zastępczy zawartości 2"/>
          <p:cNvSpPr>
            <a:spLocks noGrp="1"/>
          </p:cNvSpPr>
          <p:nvPr>
            <p:ph idx="1"/>
          </p:nvPr>
        </p:nvSpPr>
        <p:spPr bwMode="auto">
          <a:xfrm>
            <a:off x="304800" y="1066800"/>
            <a:ext cx="8534400" cy="5410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r>
              <a:rPr lang="sq-AL" sz="2000" dirty="0">
                <a:latin typeface="Arial" panose="020B0604020202020204" pitchFamily="34" charset="0"/>
                <a:cs typeface="Arial" panose="020B0604020202020204" pitchFamily="34" charset="0"/>
              </a:rPr>
              <a:t>Ashtu sikur edhe ne shumicën e legjislacioneve nacionale te shteteve te tjera për prokurimin publik te cilat përbehen prej </a:t>
            </a:r>
            <a:r>
              <a:rPr lang="sq-AL" sz="2000" b="1" dirty="0">
                <a:latin typeface="Arial" panose="020B0604020202020204" pitchFamily="34" charset="0"/>
                <a:cs typeface="Arial" panose="020B0604020202020204" pitchFamily="34" charset="0"/>
              </a:rPr>
              <a:t>Ligjit nacional për prokurimin publik</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legjislacionit dytësorë</a:t>
            </a:r>
            <a:r>
              <a:rPr lang="sq-AL" sz="2000" dirty="0">
                <a:latin typeface="Arial" panose="020B0604020202020204" pitchFamily="34" charset="0"/>
                <a:cs typeface="Arial" panose="020B0604020202020204" pitchFamily="34" charset="0"/>
              </a:rPr>
              <a:t> si dhe </a:t>
            </a:r>
            <a:r>
              <a:rPr lang="sq-AL" sz="2000" b="1" dirty="0">
                <a:latin typeface="Arial" panose="020B0604020202020204" pitchFamily="34" charset="0"/>
                <a:cs typeface="Arial" panose="020B0604020202020204" pitchFamily="34" charset="0"/>
              </a:rPr>
              <a:t>dokumenteve standarde </a:t>
            </a:r>
            <a:r>
              <a:rPr lang="sq-AL" sz="2000" dirty="0">
                <a:latin typeface="Arial" panose="020B0604020202020204" pitchFamily="34" charset="0"/>
                <a:cs typeface="Arial" panose="020B0604020202020204" pitchFamily="34" charset="0"/>
              </a:rPr>
              <a:t>edhe legjislacioni nacional i Kosovës përbehet prej këtyre </a:t>
            </a:r>
            <a:r>
              <a:rPr lang="sq-AL" sz="2000" b="1" u="sng" dirty="0">
                <a:latin typeface="Arial" panose="020B0604020202020204" pitchFamily="34" charset="0"/>
                <a:cs typeface="Arial" panose="020B0604020202020204" pitchFamily="34" charset="0"/>
              </a:rPr>
              <a:t>tri shtyllave</a:t>
            </a:r>
            <a:r>
              <a:rPr lang="sq-AL"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Akti me i larte ligjore</a:t>
            </a:r>
            <a:r>
              <a:rPr lang="sq-AL" sz="2000" dirty="0">
                <a:latin typeface="Arial" panose="020B0604020202020204" pitchFamily="34" charset="0"/>
                <a:cs typeface="Arial" panose="020B0604020202020204" pitchFamily="34" charset="0"/>
              </a:rPr>
              <a:t> për prokurimin publik është </a:t>
            </a:r>
            <a:r>
              <a:rPr lang="sq-AL" sz="2000" b="1" dirty="0">
                <a:latin typeface="Arial" panose="020B0604020202020204" pitchFamily="34" charset="0"/>
                <a:cs typeface="Arial" panose="020B0604020202020204" pitchFamily="34" charset="0"/>
              </a:rPr>
              <a:t>Ligji për Prokurim Publik</a:t>
            </a:r>
            <a:r>
              <a:rPr lang="sq-AL" sz="2000" dirty="0">
                <a:latin typeface="Arial" panose="020B0604020202020204" pitchFamily="34" charset="0"/>
                <a:cs typeface="Arial" panose="020B0604020202020204" pitchFamily="34" charset="0"/>
              </a:rPr>
              <a:t>. LPP përshkruan:</a:t>
            </a:r>
            <a:endParaRPr lang="en-US" sz="2000" dirty="0">
              <a:latin typeface="Arial" panose="020B0604020202020204" pitchFamily="34" charset="0"/>
              <a:cs typeface="Arial" panose="020B0604020202020204" pitchFamily="34" charset="0"/>
            </a:endParaRPr>
          </a:p>
          <a:p>
            <a:pPr lvl="1"/>
            <a:r>
              <a:rPr lang="sq-AL" sz="2000" dirty="0">
                <a:latin typeface="Arial" panose="020B0604020202020204" pitchFamily="34" charset="0"/>
                <a:cs typeface="Arial" panose="020B0604020202020204" pitchFamily="34" charset="0"/>
              </a:rPr>
              <a:t>Fushën e Aplikimit </a:t>
            </a:r>
            <a:endParaRPr lang="en-US" sz="2000" dirty="0">
              <a:latin typeface="Arial" panose="020B0604020202020204" pitchFamily="34" charset="0"/>
              <a:cs typeface="Arial" panose="020B0604020202020204" pitchFamily="34" charset="0"/>
            </a:endParaRPr>
          </a:p>
          <a:p>
            <a:pPr lvl="1"/>
            <a:r>
              <a:rPr lang="sq-AL" sz="2000" dirty="0">
                <a:latin typeface="Arial" panose="020B0604020202020204" pitchFamily="34" charset="0"/>
                <a:cs typeface="Arial" panose="020B0604020202020204" pitchFamily="34" charset="0"/>
              </a:rPr>
              <a:t>Kornizën ligjore </a:t>
            </a:r>
            <a:endParaRPr lang="en-US" sz="2000" dirty="0">
              <a:latin typeface="Arial" panose="020B0604020202020204" pitchFamily="34" charset="0"/>
              <a:cs typeface="Arial" panose="020B0604020202020204" pitchFamily="34" charset="0"/>
            </a:endParaRPr>
          </a:p>
          <a:p>
            <a:pPr lvl="1"/>
            <a:r>
              <a:rPr lang="sq-AL" sz="2000" dirty="0">
                <a:latin typeface="Arial" panose="020B0604020202020204" pitchFamily="34" charset="0"/>
                <a:cs typeface="Arial" panose="020B0604020202020204" pitchFamily="34" charset="0"/>
              </a:rPr>
              <a:t>Kornizën Institucionale  </a:t>
            </a:r>
            <a:endParaRPr lang="en-US" sz="2000" dirty="0">
              <a:latin typeface="Arial" panose="020B0604020202020204" pitchFamily="34" charset="0"/>
              <a:cs typeface="Arial" panose="020B0604020202020204" pitchFamily="34" charset="0"/>
            </a:endParaRPr>
          </a:p>
          <a:p>
            <a:pPr lvl="1"/>
            <a:r>
              <a:rPr lang="sq-AL" sz="2000" dirty="0">
                <a:latin typeface="Arial" panose="020B0604020202020204" pitchFamily="34" charset="0"/>
                <a:cs typeface="Arial" panose="020B0604020202020204" pitchFamily="34" charset="0"/>
              </a:rPr>
              <a:t>Parimet dhe procedurat e Prokurimit Publik</a:t>
            </a:r>
            <a:endParaRPr lang="en-US" sz="2000" dirty="0">
              <a:latin typeface="Arial" panose="020B0604020202020204" pitchFamily="34" charset="0"/>
              <a:cs typeface="Arial" panose="020B0604020202020204" pitchFamily="34" charset="0"/>
            </a:endParaRPr>
          </a:p>
          <a:p>
            <a:pPr lvl="1"/>
            <a:r>
              <a:rPr lang="sq-AL" sz="2000" dirty="0">
                <a:latin typeface="Arial" panose="020B0604020202020204" pitchFamily="34" charset="0"/>
                <a:cs typeface="Arial" panose="020B0604020202020204" pitchFamily="34" charset="0"/>
              </a:rPr>
              <a:t>Përgjegjësitë</a:t>
            </a:r>
            <a:endParaRPr lang="en-US" sz="2000" dirty="0">
              <a:latin typeface="Arial" panose="020B0604020202020204" pitchFamily="34" charset="0"/>
              <a:cs typeface="Arial" panose="020B0604020202020204" pitchFamily="34" charset="0"/>
            </a:endParaRPr>
          </a:p>
          <a:p>
            <a:pPr lvl="1"/>
            <a:r>
              <a:rPr lang="sq-AL" sz="2000" dirty="0">
                <a:latin typeface="Arial" panose="020B0604020202020204" pitchFamily="34" charset="0"/>
                <a:cs typeface="Arial" panose="020B0604020202020204" pitchFamily="34" charset="0"/>
              </a:rPr>
              <a:t>Llogaridhëniet</a:t>
            </a:r>
            <a:endParaRPr lang="en-US" sz="2000" dirty="0">
              <a:latin typeface="Arial" panose="020B0604020202020204" pitchFamily="34" charset="0"/>
              <a:cs typeface="Arial" panose="020B0604020202020204" pitchFamily="34" charset="0"/>
            </a:endParaRPr>
          </a:p>
          <a:p>
            <a:pPr lvl="1"/>
            <a:r>
              <a:rPr lang="sq-AL" sz="2000" dirty="0">
                <a:latin typeface="Arial" panose="020B0604020202020204" pitchFamily="34" charset="0"/>
                <a:cs typeface="Arial" panose="020B0604020202020204" pitchFamily="34" charset="0"/>
              </a:rPr>
              <a:t>Ankesat dhe Ndëshkimet </a:t>
            </a:r>
            <a:r>
              <a:rPr lang="en-GB"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a:buNone/>
            </a:pPr>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771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16044</TotalTime>
  <Words>5448</Words>
  <Application>Microsoft Office PowerPoint</Application>
  <PresentationFormat>On-screen Show (4:3)</PresentationFormat>
  <Paragraphs>712</Paragraphs>
  <Slides>72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72</vt:i4>
      </vt:variant>
    </vt:vector>
  </HeadingPairs>
  <TitlesOfParts>
    <vt:vector size="82" baseType="lpstr">
      <vt:lpstr>Agency FB</vt:lpstr>
      <vt:lpstr>Arial</vt:lpstr>
      <vt:lpstr>Calibri</vt:lpstr>
      <vt:lpstr>Calibri Light</vt:lpstr>
      <vt:lpstr>Garamond</vt:lpstr>
      <vt:lpstr>ＭＳ Ｐゴシック</vt:lpstr>
      <vt:lpstr>Sylfaen</vt:lpstr>
      <vt:lpstr>Times New Roman</vt:lpstr>
      <vt:lpstr>Wingdings</vt:lpstr>
      <vt:lpstr>Office Theme</vt:lpstr>
      <vt:lpstr>PowerPoint Presentation</vt:lpstr>
      <vt:lpstr>QELLIMI</vt:lpstr>
      <vt:lpstr>Historia e sistemit Kombëtar te Prokurimit  </vt:lpstr>
      <vt:lpstr>Historia e sistemit Kombëtar te Prokurimit (2) </vt:lpstr>
      <vt:lpstr>Historia e sistemit Kombëtar te Prokurimit (4) </vt:lpstr>
      <vt:lpstr>Historia e sistemit Kombëtar te Prokurimit (5) </vt:lpstr>
      <vt:lpstr>Historia e sistemit Kombëtar te Prokurimit (7) </vt:lpstr>
      <vt:lpstr>Historia e sistemit Kombëtar te Prokurimit (8) </vt:lpstr>
      <vt:lpstr>Legjislacioni nacional (i Kosovës) për Prokurimin Publik</vt:lpstr>
      <vt:lpstr>Legjislacioni nacional (i Kosovës) për Prokurimin Publik </vt:lpstr>
      <vt:lpstr>     Sistemi i Prokurimit Publik në Kosovë</vt:lpstr>
      <vt:lpstr>Dokumentet standarde për ofertim dhe format</vt:lpstr>
      <vt:lpstr>Dokumentet e legjislacionit dytësor</vt:lpstr>
      <vt:lpstr>Përbërja e LPP  </vt:lpstr>
      <vt:lpstr>Përbërja e LPP (2)  </vt:lpstr>
      <vt:lpstr>Përbërja e LPP (3)  </vt:lpstr>
      <vt:lpstr>Përbërja e LPP (4)  </vt:lpstr>
      <vt:lpstr>Përbërja e LPP (5)  </vt:lpstr>
      <vt:lpstr> </vt:lpstr>
      <vt:lpstr>Prokurimi Publik – Perkufizim  </vt:lpstr>
      <vt:lpstr>                                           Qëllimi    </vt:lpstr>
      <vt:lpstr>Ekonomizimi dhe efikasiteti (neni 6)</vt:lpstr>
      <vt:lpstr>Ekonomizimi dhe efikasiteti </vt:lpstr>
      <vt:lpstr>Barazia në trajtim/ jo-diskriminimi ( neni 7)</vt:lpstr>
      <vt:lpstr>Transparenca (neni 10)</vt:lpstr>
      <vt:lpstr>Përgjegjshmëria ( neni 24)</vt:lpstr>
      <vt:lpstr>Profesionalizmi (neni 24,25)  </vt:lpstr>
      <vt:lpstr>                      Korniza Institucionale   </vt:lpstr>
      <vt:lpstr>Komisioni Rregullativ i Prokurimit Publik (KRPP) </vt:lpstr>
      <vt:lpstr>ORGANI  SHQYRTUES  I  PROKURIMIT ( OSHP )  </vt:lpstr>
      <vt:lpstr>Organi Shqyrtues i Prokurimeve (OSHP)</vt:lpstr>
      <vt:lpstr> Agjencia Qendrore e Prokurimit (AQP)</vt:lpstr>
      <vt:lpstr> Agjencia Qendrore e Prokurimit (AQP) ( nenet 95 – 96)  </vt:lpstr>
      <vt:lpstr>   Ndryshimet dhe plotesimet     </vt:lpstr>
      <vt:lpstr>   Neni 3 - Përjashtimet (2)   </vt:lpstr>
      <vt:lpstr>   Neni 3 - Përjashtimet (3)   </vt:lpstr>
      <vt:lpstr>   Neni 3 - Përjashtimet (4)   </vt:lpstr>
      <vt:lpstr>   Neni 4 - Përkufizimet  </vt:lpstr>
      <vt:lpstr>   Neni 4 - Përkufizimet    </vt:lpstr>
      <vt:lpstr>Konflikti i interesit</vt:lpstr>
      <vt:lpstr>   Neni 10 -  Mjetet për promovimin e Transparencës  </vt:lpstr>
      <vt:lpstr>   Neni 21 Kufizimet për zbatimin e Neneve 16-20   </vt:lpstr>
      <vt:lpstr>    Neni 25 Trajnimi i Zyrtarëve të Prokurimit    </vt:lpstr>
      <vt:lpstr>    Neni 25 Trajnimi i Zyrtarëve të Prokurimit (2)    </vt:lpstr>
      <vt:lpstr>    Neni 25 Trajnimi i Zyrtarëve të Prokurimit (3)    </vt:lpstr>
      <vt:lpstr>    Neni 25 Trajnimi i Zyrtarëve të Prokurimit (4)    </vt:lpstr>
      <vt:lpstr>    Neni 25 Trajnimi i Zyrtarëve të Prokurimit (5)    </vt:lpstr>
      <vt:lpstr>   Neni 26 Nënshkrimi i kontratave publike    </vt:lpstr>
      <vt:lpstr>    Neni 27/A - Ndarja e kontratave në Lote     </vt:lpstr>
      <vt:lpstr>   Ndarja e kontratave në Lote (2)         </vt:lpstr>
      <vt:lpstr>   Ndarja e kontratave në Lote (4)         </vt:lpstr>
      <vt:lpstr>Shënim:  </vt:lpstr>
      <vt:lpstr>   Ndarja e kontratave në Lote (5)         </vt:lpstr>
      <vt:lpstr>    Neni 28 - Specifikimet teknike    </vt:lpstr>
      <vt:lpstr>    Neni 30 - Nën-kontraktimi     </vt:lpstr>
      <vt:lpstr>    Neni 31 - Ekzekutimi i kontratave     </vt:lpstr>
      <vt:lpstr>     Neni 32  -  Rregullat e Përgjithshme     </vt:lpstr>
      <vt:lpstr> Procedurë për kontrata me vlerë minimale          Kontratat me vlera minimale          </vt:lpstr>
      <vt:lpstr>     Neni 34  -   Procedura konkurruese me negociata      </vt:lpstr>
      <vt:lpstr>          Neni 47 -Fillimi i Afatit Kohor për Pranimin Kërkesave për Pjesëmarrje dhe Tenderëve           </vt:lpstr>
      <vt:lpstr>      Neni 38 Kontratat Publike Kornizë      </vt:lpstr>
      <vt:lpstr>              Neni 52 -Njoftimi i kritereve për dhënien e kontratës              </vt:lpstr>
      <vt:lpstr>   Dosja e Tenderit (6)      Neni 52- Njoftimi i kritereve për dhënien e kontratës        </vt:lpstr>
      <vt:lpstr> Ekzaminimi, Vlerësimi dhe Krahasimi i Tenderëve                                                          Gabimet  Aritmetikore        </vt:lpstr>
      <vt:lpstr>                Neni 60A - LIGJI NR. 04/L -237                </vt:lpstr>
      <vt:lpstr>                   Neni 65 - Pranueshmëria e Kandidatëve ose Tenderuesve                   </vt:lpstr>
      <vt:lpstr>                  Neni 68 - Gjendja Ekonomike dhe Financiare                  </vt:lpstr>
      <vt:lpstr>                   Neni 68 - Gjendja Ekonomike dhe Financiare (2)                   </vt:lpstr>
      <vt:lpstr>                      Neni 87 - Funksionet Themelore të KRPP-së                    </vt:lpstr>
      <vt:lpstr>                       Neni 89  -    Emërimi i Anëtarëve                      </vt:lpstr>
      <vt:lpstr>                       Neni 93 - Pezullimi dhe suspendimi i anëtarëve të KRPP-së                      </vt:lpstr>
      <vt:lpstr>                      Neni 132 - Prokurimet e Mbyllura në Kundërshtim me Këtë Ligj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Sanije Kelmendi</cp:lastModifiedBy>
  <cp:revision>582</cp:revision>
  <cp:lastPrinted>2018-10-22T13:51:33Z</cp:lastPrinted>
  <dcterms:created xsi:type="dcterms:W3CDTF">1601-01-01T00:00:00Z</dcterms:created>
  <dcterms:modified xsi:type="dcterms:W3CDTF">2018-11-20T10:13:47Z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